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66"/>
  </p:notesMasterIdLst>
  <p:sldIdLst>
    <p:sldId id="256" r:id="rId2"/>
    <p:sldId id="257" r:id="rId3"/>
    <p:sldId id="324" r:id="rId4"/>
    <p:sldId id="259" r:id="rId5"/>
    <p:sldId id="334" r:id="rId6"/>
    <p:sldId id="261" r:id="rId7"/>
    <p:sldId id="327" r:id="rId8"/>
    <p:sldId id="328" r:id="rId9"/>
    <p:sldId id="266" r:id="rId10"/>
    <p:sldId id="267" r:id="rId11"/>
    <p:sldId id="268" r:id="rId12"/>
    <p:sldId id="275" r:id="rId13"/>
    <p:sldId id="329" r:id="rId14"/>
    <p:sldId id="279" r:id="rId15"/>
    <p:sldId id="330" r:id="rId16"/>
    <p:sldId id="331" r:id="rId17"/>
    <p:sldId id="277" r:id="rId18"/>
    <p:sldId id="287" r:id="rId19"/>
    <p:sldId id="288" r:id="rId20"/>
    <p:sldId id="292" r:id="rId21"/>
    <p:sldId id="294" r:id="rId22"/>
    <p:sldId id="293" r:id="rId23"/>
    <p:sldId id="295" r:id="rId24"/>
    <p:sldId id="300" r:id="rId25"/>
    <p:sldId id="301" r:id="rId26"/>
    <p:sldId id="286" r:id="rId27"/>
    <p:sldId id="291" r:id="rId28"/>
    <p:sldId id="296" r:id="rId29"/>
    <p:sldId id="297" r:id="rId30"/>
    <p:sldId id="298" r:id="rId31"/>
    <p:sldId id="299" r:id="rId32"/>
    <p:sldId id="285" r:id="rId33"/>
    <p:sldId id="290" r:id="rId34"/>
    <p:sldId id="282" r:id="rId35"/>
    <p:sldId id="302" r:id="rId36"/>
    <p:sldId id="276" r:id="rId37"/>
    <p:sldId id="280" r:id="rId38"/>
    <p:sldId id="307" r:id="rId39"/>
    <p:sldId id="335" r:id="rId40"/>
    <p:sldId id="303" r:id="rId41"/>
    <p:sldId id="304" r:id="rId42"/>
    <p:sldId id="305" r:id="rId43"/>
    <p:sldId id="306" r:id="rId44"/>
    <p:sldId id="308" r:id="rId45"/>
    <p:sldId id="309" r:id="rId46"/>
    <p:sldId id="310" r:id="rId47"/>
    <p:sldId id="311" r:id="rId48"/>
    <p:sldId id="269" r:id="rId49"/>
    <p:sldId id="312" r:id="rId50"/>
    <p:sldId id="313" r:id="rId51"/>
    <p:sldId id="284" r:id="rId52"/>
    <p:sldId id="314" r:id="rId53"/>
    <p:sldId id="315" r:id="rId54"/>
    <p:sldId id="316" r:id="rId55"/>
    <p:sldId id="317" r:id="rId56"/>
    <p:sldId id="318" r:id="rId57"/>
    <p:sldId id="270" r:id="rId58"/>
    <p:sldId id="271" r:id="rId59"/>
    <p:sldId id="319" r:id="rId60"/>
    <p:sldId id="332" r:id="rId61"/>
    <p:sldId id="320" r:id="rId62"/>
    <p:sldId id="333" r:id="rId63"/>
    <p:sldId id="323" r:id="rId64"/>
    <p:sldId id="322"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81804"/>
  </p:normalViewPr>
  <p:slideViewPr>
    <p:cSldViewPr snapToGrid="0" snapToObjects="1">
      <p:cViewPr>
        <p:scale>
          <a:sx n="79" d="100"/>
          <a:sy n="79" d="100"/>
        </p:scale>
        <p:origin x="1648" y="288"/>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6"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How would you feel about_x000d_shaking hands with the man_x000d_in the photo?</c:v>
                </c:pt>
              </c:strCache>
            </c:strRef>
          </c:tx>
          <c:spPr>
            <a:ln>
              <a:solidFill>
                <a:schemeClr val="tx1">
                  <a:lumMod val="85000"/>
                  <a:lumOff val="15000"/>
                </a:schemeClr>
              </a:solidFill>
            </a:ln>
          </c:spPr>
          <c:invertIfNegative val="0"/>
          <c:dPt>
            <c:idx val="0"/>
            <c:invertIfNegative val="0"/>
            <c:bubble3D val="0"/>
            <c:spPr>
              <a:solidFill>
                <a:schemeClr val="bg1"/>
              </a:solidFill>
              <a:ln>
                <a:solidFill>
                  <a:schemeClr val="tx1">
                    <a:lumMod val="85000"/>
                    <a:lumOff val="15000"/>
                  </a:schemeClr>
                </a:solidFill>
              </a:ln>
              <a:effectLst/>
            </c:spPr>
          </c:dPt>
          <c:dPt>
            <c:idx val="1"/>
            <c:invertIfNegative val="0"/>
            <c:bubble3D val="0"/>
            <c:spPr>
              <a:solidFill>
                <a:schemeClr val="bg1">
                  <a:lumMod val="50000"/>
                </a:schemeClr>
              </a:solidFill>
              <a:ln>
                <a:solidFill>
                  <a:schemeClr val="tx1">
                    <a:lumMod val="85000"/>
                    <a:lumOff val="15000"/>
                  </a:schemeClr>
                </a:solidFill>
              </a:ln>
              <a:effectLst/>
            </c:spPr>
          </c:dPt>
          <c:dPt>
            <c:idx val="2"/>
            <c:invertIfNegative val="0"/>
            <c:bubble3D val="0"/>
            <c:spPr>
              <a:solidFill>
                <a:srgbClr val="C00000"/>
              </a:solidFill>
              <a:ln>
                <a:solidFill>
                  <a:schemeClr val="tx1">
                    <a:lumMod val="85000"/>
                    <a:lumOff val="15000"/>
                  </a:schemeClr>
                </a:solidFill>
              </a:ln>
              <a:effectLst/>
            </c:spPr>
          </c:dPt>
          <c:cat>
            <c:strRef>
              <c:f>Sheet1!$A$2:$A$4</c:f>
              <c:strCache>
                <c:ptCount val="3"/>
                <c:pt idx="0">
                  <c:v>Average</c:v>
                </c:pt>
                <c:pt idx="1">
                  <c:v>Obese</c:v>
                </c:pt>
                <c:pt idx="2">
                  <c:v>Disfigured</c:v>
                </c:pt>
              </c:strCache>
            </c:strRef>
          </c:cat>
          <c:val>
            <c:numRef>
              <c:f>Sheet1!$B$2:$B$4</c:f>
              <c:numCache>
                <c:formatCode>General</c:formatCode>
                <c:ptCount val="3"/>
                <c:pt idx="0">
                  <c:v>5.0</c:v>
                </c:pt>
                <c:pt idx="1">
                  <c:v>3.0</c:v>
                </c:pt>
                <c:pt idx="2">
                  <c:v>1.0</c:v>
                </c:pt>
              </c:numCache>
            </c:numRef>
          </c:val>
        </c:ser>
        <c:dLbls>
          <c:showLegendKey val="0"/>
          <c:showVal val="0"/>
          <c:showCatName val="0"/>
          <c:showSerName val="0"/>
          <c:showPercent val="0"/>
          <c:showBubbleSize val="0"/>
        </c:dLbls>
        <c:gapWidth val="219"/>
        <c:overlap val="-27"/>
        <c:axId val="1195825872"/>
        <c:axId val="1195827648"/>
      </c:barChart>
      <c:catAx>
        <c:axId val="1195825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95827648"/>
        <c:crosses val="autoZero"/>
        <c:auto val="1"/>
        <c:lblAlgn val="ctr"/>
        <c:lblOffset val="100"/>
        <c:noMultiLvlLbl val="0"/>
      </c:catAx>
      <c:valAx>
        <c:axId val="1195827648"/>
        <c:scaling>
          <c:orientation val="minMax"/>
          <c:max val="5.0"/>
          <c:min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dirty="0" smtClean="0"/>
                  <a:t>Comfortable</a:t>
                </a:r>
                <a:endParaRPr lang="en-US" dirty="0"/>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195825872"/>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491A5B-5F58-C445-B2C2-D4CA7E499256}" type="datetimeFigureOut">
              <a:rPr lang="en-US" smtClean="0"/>
              <a:t>11/11/17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E6C80-2708-354C-8CB0-431F99040CAD}" type="slidenum">
              <a:rPr lang="en-US" smtClean="0"/>
              <a:t>‹#›</a:t>
            </a:fld>
            <a:endParaRPr lang="en-US"/>
          </a:p>
        </p:txBody>
      </p:sp>
    </p:spTree>
    <p:extLst>
      <p:ext uri="{BB962C8B-B14F-4D97-AF65-F5344CB8AC3E}">
        <p14:creationId xmlns:p14="http://schemas.microsoft.com/office/powerpoint/2010/main" val="1708977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for people who don’t know me I’m Nick Michalak. I’m a third-year student in the Social area. I work with Josh Ackerman, and broadly I study social perception from an evolutionary perspective. More narrowly, I study diseased faces. Today I’m presenting data from a project Josh and I’ve been working on for about a year a half.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a:t>
            </a:fld>
            <a:endParaRPr lang="en-US"/>
          </a:p>
        </p:txBody>
      </p:sp>
    </p:spTree>
    <p:extLst>
      <p:ext uri="{BB962C8B-B14F-4D97-AF65-F5344CB8AC3E}">
        <p14:creationId xmlns:p14="http://schemas.microsoft.com/office/powerpoint/2010/main" val="55825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symptoms of infectious disease vary a lot across diseases and individuals: perceivers can’t always be accurate. When it comes to infectious disease, it is extremely costly to be inaccurate in the wrong direction. That is, perceivers do not want to be wrong about whether someone they interact with has an infectious disease. Their best bet is to follow the smoke detector principle: minimize costly mistakes by being extra sensitive to any anomalous feature that resembles a true infectious disease symptom.</a:t>
            </a:r>
          </a:p>
        </p:txBody>
      </p:sp>
      <p:sp>
        <p:nvSpPr>
          <p:cNvPr id="4" name="Slide Number Placeholder 3"/>
          <p:cNvSpPr>
            <a:spLocks noGrp="1"/>
          </p:cNvSpPr>
          <p:nvPr>
            <p:ph type="sldNum" sz="quarter" idx="10"/>
          </p:nvPr>
        </p:nvSpPr>
        <p:spPr/>
        <p:txBody>
          <a:bodyPr/>
          <a:lstStyle/>
          <a:p>
            <a:fld id="{DC8E6C80-2708-354C-8CB0-431F99040CAD}" type="slidenum">
              <a:rPr lang="en-US" smtClean="0"/>
              <a:t>10</a:t>
            </a:fld>
            <a:endParaRPr lang="en-US"/>
          </a:p>
        </p:txBody>
      </p:sp>
    </p:spTree>
    <p:extLst>
      <p:ext uri="{BB962C8B-B14F-4D97-AF65-F5344CB8AC3E}">
        <p14:creationId xmlns:p14="http://schemas.microsoft.com/office/powerpoint/2010/main" val="1885925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this is true, then you would expect people to treat other people with anomalous or non-normative features much like they would treat truly infected people. A growing body of literature on pathogen avoidance psychology suggests this is the case. When you make infectious disease salient or if you just ask people how worried they are about germs and getting sick, they tend to report stronger prejudices against obese and older people, and they tend to just straight up avoid people with facial discoloration or disfigurement.</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11</a:t>
            </a:fld>
            <a:endParaRPr lang="en-US"/>
          </a:p>
        </p:txBody>
      </p:sp>
    </p:spTree>
    <p:extLst>
      <p:ext uri="{BB962C8B-B14F-4D97-AF65-F5344CB8AC3E}">
        <p14:creationId xmlns:p14="http://schemas.microsoft.com/office/powerpoint/2010/main" val="1026789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just showed you a handful of examples of facial features that people associate with infectious disease.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I have a question for you: which person looks more infected to you?</a:t>
            </a:r>
          </a:p>
          <a:p>
            <a:endParaRPr lang="en-US" dirty="0" smtClean="0"/>
          </a:p>
          <a:p>
            <a:r>
              <a:rPr lang="en-US" dirty="0" smtClean="0"/>
              <a:t>If all these features equally represent infectious disease, then why does it feel like the face on the right looks more infectious?</a:t>
            </a:r>
          </a:p>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12</a:t>
            </a:fld>
            <a:endParaRPr lang="en-US"/>
          </a:p>
        </p:txBody>
      </p:sp>
    </p:spTree>
    <p:extLst>
      <p:ext uri="{BB962C8B-B14F-4D97-AF65-F5344CB8AC3E}">
        <p14:creationId xmlns:p14="http://schemas.microsoft.com/office/powerpoint/2010/main" val="72858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obesity isn’t such an obvious infectious disease cue. Even though obesity has many causes and people associate it with all these other things, we’re still faced with the observations that people do associate it with infectious disease and experimental manipulations do tend to exaggerate it.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13</a:t>
            </a:fld>
            <a:endParaRPr lang="en-US"/>
          </a:p>
        </p:txBody>
      </p:sp>
    </p:spTree>
    <p:extLst>
      <p:ext uri="{BB962C8B-B14F-4D97-AF65-F5344CB8AC3E}">
        <p14:creationId xmlns:p14="http://schemas.microsoft.com/office/powerpoint/2010/main" val="467819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here's the thing: people usually test these features by themselves. There’s nothing wrong with this, but it's</a:t>
            </a:r>
            <a:r>
              <a:rPr lang="en-US" sz="1200" kern="1200" baseline="0" dirty="0" smtClean="0">
                <a:solidFill>
                  <a:schemeClr val="tx1"/>
                </a:solidFill>
                <a:effectLst/>
                <a:latin typeface="+mn-lt"/>
                <a:ea typeface="+mn-ea"/>
                <a:cs typeface="+mn-cs"/>
              </a:rPr>
              <a:t> a little misleading because it makes it seem like all these features are equally associated with infectious disease</a:t>
            </a:r>
            <a:r>
              <a:rPr lang="en-US" sz="1200" kern="1200" dirty="0" smtClean="0">
                <a:solidFill>
                  <a:schemeClr val="tx1"/>
                </a:solidFill>
                <a:effectLst/>
                <a:latin typeface="+mn-lt"/>
                <a:ea typeface="+mn-ea"/>
                <a:cs typeface="+mn-cs"/>
              </a:rPr>
              <a:t>. I’m arguing that</a:t>
            </a:r>
            <a:r>
              <a:rPr lang="en-US" sz="1200" kern="1200" baseline="0" dirty="0" smtClean="0">
                <a:solidFill>
                  <a:schemeClr val="tx1"/>
                </a:solidFill>
                <a:effectLst/>
                <a:latin typeface="+mn-lt"/>
                <a:ea typeface="+mn-ea"/>
                <a:cs typeface="+mn-cs"/>
              </a:rPr>
              <a:t> just can't be </a:t>
            </a:r>
            <a:r>
              <a:rPr lang="en-US" sz="1200" kern="1200" dirty="0" smtClean="0">
                <a:solidFill>
                  <a:schemeClr val="tx1"/>
                </a:solidFill>
                <a:effectLst/>
                <a:latin typeface="+mn-lt"/>
                <a:ea typeface="+mn-ea"/>
                <a:cs typeface="+mn-cs"/>
              </a:rPr>
              <a:t>true.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14</a:t>
            </a:fld>
            <a:endParaRPr lang="en-US"/>
          </a:p>
        </p:txBody>
      </p:sp>
    </p:spTree>
    <p:extLst>
      <p:ext uri="{BB962C8B-B14F-4D97-AF65-F5344CB8AC3E}">
        <p14:creationId xmlns:p14="http://schemas.microsoft.com/office/powerpoint/2010/main" val="709696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question is </a:t>
            </a:r>
            <a:r>
              <a:rPr lang="mr-IN" dirty="0" smtClean="0"/>
              <a:t>…</a:t>
            </a:r>
            <a:r>
              <a:rPr lang="en-US" dirty="0" smtClean="0"/>
              <a:t>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15</a:t>
            </a:fld>
            <a:endParaRPr lang="en-US"/>
          </a:p>
        </p:txBody>
      </p:sp>
    </p:spTree>
    <p:extLst>
      <p:ext uri="{BB962C8B-B14F-4D97-AF65-F5344CB8AC3E}">
        <p14:creationId xmlns:p14="http://schemas.microsoft.com/office/powerpoint/2010/main" val="745101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picking one pair of cues to compare:</a:t>
            </a:r>
            <a:r>
              <a:rPr lang="en-US" baseline="0" dirty="0" smtClean="0"/>
              <a:t> </a:t>
            </a:r>
            <a:r>
              <a:rPr lang="en-US" dirty="0" smtClean="0"/>
              <a:t>obesity and facial disfigurement.</a:t>
            </a:r>
            <a:r>
              <a:rPr lang="en-US" baseline="0" dirty="0" smtClean="0"/>
              <a:t> My hypothesis is </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16</a:t>
            </a:fld>
            <a:endParaRPr lang="en-US"/>
          </a:p>
        </p:txBody>
      </p:sp>
    </p:spTree>
    <p:extLst>
      <p:ext uri="{BB962C8B-B14F-4D97-AF65-F5344CB8AC3E}">
        <p14:creationId xmlns:p14="http://schemas.microsoft.com/office/powerpoint/2010/main" val="203117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was inspired to test this question when Iris and I helped analyze some of Josh’s data from his collaborative NSF grant.</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17</a:t>
            </a:fld>
            <a:endParaRPr lang="en-US"/>
          </a:p>
        </p:txBody>
      </p:sp>
    </p:spTree>
    <p:extLst>
      <p:ext uri="{BB962C8B-B14F-4D97-AF65-F5344CB8AC3E}">
        <p14:creationId xmlns:p14="http://schemas.microsoft.com/office/powerpoint/2010/main" val="369184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grant funded</a:t>
            </a:r>
            <a:r>
              <a:rPr lang="en-US" baseline="0" dirty="0" smtClean="0"/>
              <a:t> 7 studies which all had this general outline. For my question, I was interested in the IAT data. By the way, this is a perfect example of exploratory analysis. My goal here is to generalize from these data and use theory and intuitions to explain why these patterns hold.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18</a:t>
            </a:fld>
            <a:endParaRPr lang="en-US"/>
          </a:p>
        </p:txBody>
      </p:sp>
    </p:spTree>
    <p:extLst>
      <p:ext uri="{BB962C8B-B14F-4D97-AF65-F5344CB8AC3E}">
        <p14:creationId xmlns:p14="http://schemas.microsoft.com/office/powerpoint/2010/main" val="1693084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study</a:t>
            </a:r>
            <a:r>
              <a:rPr lang="en-US" baseline="0" dirty="0" smtClean="0"/>
              <a:t> tested disease and health associations with obese weight targets.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19</a:t>
            </a:fld>
            <a:endParaRPr lang="en-US"/>
          </a:p>
        </p:txBody>
      </p:sp>
    </p:spTree>
    <p:extLst>
      <p:ext uri="{BB962C8B-B14F-4D97-AF65-F5344CB8AC3E}">
        <p14:creationId xmlns:p14="http://schemas.microsoft.com/office/powerpoint/2010/main" val="146355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To start I’m going to reach deep down into the bag of tropes and pull out a wonderful passage from Solomon Ash.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“We look at a person and immediately a certain impression of his character forms itself in us.  A glance, a few spoken words are sufficient to tell us a story about a highly complex matter. We know that such impressions form with remarkable rapidity and with great ease. Subsequent observations may enrich or upset our view, but we can no more prevent its rapid growth than we can avoid perceiving a given visual object or hearing a melody.”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p>
            <a:r>
              <a:rPr lang="en-US" sz="1200" kern="1200" dirty="0" smtClean="0">
                <a:solidFill>
                  <a:schemeClr val="tx1"/>
                </a:solidFill>
                <a:effectLst/>
                <a:latin typeface="+mn-lt"/>
                <a:ea typeface="+mn-ea"/>
                <a:cs typeface="+mn-cs"/>
              </a:rPr>
              <a:t>Ash knew what everyone in this room knows which is that people are </a:t>
            </a:r>
            <a:r>
              <a:rPr lang="en-US" sz="1200" kern="1200" dirty="0" err="1" smtClean="0">
                <a:solidFill>
                  <a:schemeClr val="tx1"/>
                </a:solidFill>
                <a:effectLst/>
                <a:latin typeface="+mn-lt"/>
                <a:ea typeface="+mn-ea"/>
                <a:cs typeface="+mn-cs"/>
              </a:rPr>
              <a:t>judgey</a:t>
            </a:r>
            <a:r>
              <a:rPr lang="en-US" sz="1200" kern="1200" dirty="0" smtClean="0">
                <a:solidFill>
                  <a:schemeClr val="tx1"/>
                </a:solidFill>
                <a:effectLst/>
                <a:latin typeface="+mn-lt"/>
                <a:ea typeface="+mn-ea"/>
                <a:cs typeface="+mn-cs"/>
              </a:rPr>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8E6C80-2708-354C-8CB0-431F99040CAD}" type="slidenum">
              <a:rPr lang="en-US" smtClean="0"/>
              <a:t>2</a:t>
            </a:fld>
            <a:endParaRPr lang="en-US"/>
          </a:p>
        </p:txBody>
      </p:sp>
    </p:spTree>
    <p:extLst>
      <p:ext uri="{BB962C8B-B14F-4D97-AF65-F5344CB8AC3E}">
        <p14:creationId xmlns:p14="http://schemas.microsoft.com/office/powerpoint/2010/main" val="303816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Participants</a:t>
            </a:r>
            <a:r>
              <a:rPr lang="en-US" baseline="0" dirty="0" smtClean="0"/>
              <a:t> were asked to quickly categorize faces and words as either obese, normal, healthy, or diseased</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20</a:t>
            </a:fld>
            <a:endParaRPr lang="en-US"/>
          </a:p>
        </p:txBody>
      </p:sp>
    </p:spTree>
    <p:extLst>
      <p:ext uri="{BB962C8B-B14F-4D97-AF65-F5344CB8AC3E}">
        <p14:creationId xmlns:p14="http://schemas.microsoft.com/office/powerpoint/2010/main" val="796055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a:t>
            </a:r>
            <a:r>
              <a:rPr lang="en-US" baseline="0" dirty="0" smtClean="0"/>
              <a:t> get a red x when they’re wrong</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21</a:t>
            </a:fld>
            <a:endParaRPr lang="en-US"/>
          </a:p>
        </p:txBody>
      </p:sp>
    </p:spTree>
    <p:extLst>
      <p:ext uri="{BB962C8B-B14F-4D97-AF65-F5344CB8AC3E}">
        <p14:creationId xmlns:p14="http://schemas.microsoft.com/office/powerpoint/2010/main" val="644701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measure here is reaction time.</a:t>
            </a:r>
            <a:r>
              <a:rPr lang="en-US" baseline="0" dirty="0" smtClean="0"/>
              <a:t> The logic is that some trials are easier than others because associations are stronger. If you’re faster at pairing disease words with obese and obese targets with disease, then you probably more strongly associate those two concepts. The IAT effect is simply standardized reaction time difference between hard trials and easy trials.</a:t>
            </a:r>
          </a:p>
          <a:p>
            <a:endParaRPr lang="en-US" baseline="0" dirty="0" smtClean="0"/>
          </a:p>
          <a:p>
            <a:r>
              <a:rPr lang="en-US" baseline="0" dirty="0" smtClean="0"/>
              <a:t>many people measure this effect with d-scores.</a:t>
            </a:r>
          </a:p>
        </p:txBody>
      </p:sp>
      <p:sp>
        <p:nvSpPr>
          <p:cNvPr id="4" name="Slide Number Placeholder 3"/>
          <p:cNvSpPr>
            <a:spLocks noGrp="1"/>
          </p:cNvSpPr>
          <p:nvPr>
            <p:ph type="sldNum" sz="quarter" idx="10"/>
          </p:nvPr>
        </p:nvSpPr>
        <p:spPr/>
        <p:txBody>
          <a:bodyPr/>
          <a:lstStyle/>
          <a:p>
            <a:fld id="{DC8E6C80-2708-354C-8CB0-431F99040CAD}" type="slidenum">
              <a:rPr lang="en-US" smtClean="0"/>
              <a:t>24</a:t>
            </a:fld>
            <a:endParaRPr lang="en-US"/>
          </a:p>
        </p:txBody>
      </p:sp>
    </p:spTree>
    <p:extLst>
      <p:ext uri="{BB962C8B-B14F-4D97-AF65-F5344CB8AC3E}">
        <p14:creationId xmlns:p14="http://schemas.microsoft.com/office/powerpoint/2010/main" val="2124326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D-scores</a:t>
            </a:r>
            <a:r>
              <a:rPr lang="en-US" baseline="0" dirty="0" smtClean="0"/>
              <a:t> are just one way to test this effect. Linear mixed effects models offer a couple more advantages.</a:t>
            </a:r>
          </a:p>
          <a:p>
            <a:endParaRPr lang="en-US" baseline="0" dirty="0" smtClean="0"/>
          </a:p>
          <a:p>
            <a:r>
              <a:rPr lang="en-US" baseline="0" dirty="0" smtClean="0"/>
              <a:t>Main point: analyzing data this way allows me to make stronger inferences and test more stuff.</a:t>
            </a:r>
          </a:p>
          <a:p>
            <a:endParaRPr lang="en-US" baseline="0" dirty="0" smtClean="0"/>
          </a:p>
          <a:p>
            <a:r>
              <a:rPr lang="en-US" baseline="0" dirty="0" smtClean="0"/>
              <a:t>Throughout my talk, assume I've analyzed data this way.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25</a:t>
            </a:fld>
            <a:endParaRPr lang="en-US"/>
          </a:p>
        </p:txBody>
      </p:sp>
    </p:spTree>
    <p:extLst>
      <p:ext uri="{BB962C8B-B14F-4D97-AF65-F5344CB8AC3E}">
        <p14:creationId xmlns:p14="http://schemas.microsoft.com/office/powerpoint/2010/main" val="1722850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*Orient them</a:t>
            </a:r>
            <a:r>
              <a:rPr lang="en-US" baseline="0" dirty="0" smtClean="0"/>
              <a:t> to the graph and explain in sequence.* People automatically associate disfigurement with disease.</a:t>
            </a:r>
            <a:endParaRPr lang="en-US" dirty="0" smtClean="0"/>
          </a:p>
        </p:txBody>
      </p:sp>
      <p:sp>
        <p:nvSpPr>
          <p:cNvPr id="4" name="Slide Number Placeholder 3"/>
          <p:cNvSpPr>
            <a:spLocks noGrp="1"/>
          </p:cNvSpPr>
          <p:nvPr>
            <p:ph type="sldNum" sz="quarter" idx="10"/>
          </p:nvPr>
        </p:nvSpPr>
        <p:spPr/>
        <p:txBody>
          <a:bodyPr/>
          <a:lstStyle/>
          <a:p>
            <a:fld id="{DC8E6C80-2708-354C-8CB0-431F99040CAD}" type="slidenum">
              <a:rPr lang="en-US" smtClean="0"/>
              <a:t>26</a:t>
            </a:fld>
            <a:endParaRPr lang="en-US"/>
          </a:p>
        </p:txBody>
      </p:sp>
    </p:spTree>
    <p:extLst>
      <p:ext uri="{BB962C8B-B14F-4D97-AF65-F5344CB8AC3E}">
        <p14:creationId xmlns:p14="http://schemas.microsoft.com/office/powerpoint/2010/main" val="592639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study tested the same associations expect it</a:t>
            </a:r>
            <a:r>
              <a:rPr lang="en-US" baseline="0" dirty="0" smtClean="0"/>
              <a:t> used disfigured targets.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27</a:t>
            </a:fld>
            <a:endParaRPr lang="en-US"/>
          </a:p>
        </p:txBody>
      </p:sp>
    </p:spTree>
    <p:extLst>
      <p:ext uri="{BB962C8B-B14F-4D97-AF65-F5344CB8AC3E}">
        <p14:creationId xmlns:p14="http://schemas.microsoft.com/office/powerpoint/2010/main" val="855337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*Orient them</a:t>
            </a:r>
            <a:r>
              <a:rPr lang="en-US" baseline="0" dirty="0" smtClean="0"/>
              <a:t> to the graph and explain in sequence.* People automatically associate obesity with disease.</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32</a:t>
            </a:fld>
            <a:endParaRPr lang="en-US"/>
          </a:p>
        </p:txBody>
      </p:sp>
    </p:spTree>
    <p:extLst>
      <p:ext uri="{BB962C8B-B14F-4D97-AF65-F5344CB8AC3E}">
        <p14:creationId xmlns:p14="http://schemas.microsoft.com/office/powerpoint/2010/main" val="1296722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them the</a:t>
            </a:r>
            <a:r>
              <a:rPr lang="en-US" baseline="0" dirty="0" smtClean="0"/>
              <a:t> results again. Compare obesity to facial disfigurement. P-value is too big, so we didn’t find evidence that people more strongly associate disease with disfigurement than with obesity.</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33</a:t>
            </a:fld>
            <a:endParaRPr lang="en-US"/>
          </a:p>
        </p:txBody>
      </p:sp>
    </p:spTree>
    <p:extLst>
      <p:ext uri="{BB962C8B-B14F-4D97-AF65-F5344CB8AC3E}">
        <p14:creationId xmlns:p14="http://schemas.microsoft.com/office/powerpoint/2010/main" val="16326122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 slides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34</a:t>
            </a:fld>
            <a:endParaRPr lang="en-US"/>
          </a:p>
        </p:txBody>
      </p:sp>
    </p:spTree>
    <p:extLst>
      <p:ext uri="{BB962C8B-B14F-4D97-AF65-F5344CB8AC3E}">
        <p14:creationId xmlns:p14="http://schemas.microsoft.com/office/powerpoint/2010/main" val="15340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 slides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35</a:t>
            </a:fld>
            <a:endParaRPr lang="en-US"/>
          </a:p>
        </p:txBody>
      </p:sp>
    </p:spTree>
    <p:extLst>
      <p:ext uri="{BB962C8B-B14F-4D97-AF65-F5344CB8AC3E}">
        <p14:creationId xmlns:p14="http://schemas.microsoft.com/office/powerpoint/2010/main" val="30680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Ash knew what everyone in this room knows which is that people are </a:t>
            </a:r>
            <a:r>
              <a:rPr lang="en-US" sz="1200" kern="1200" dirty="0" err="1" smtClean="0">
                <a:solidFill>
                  <a:schemeClr val="tx1"/>
                </a:solidFill>
                <a:effectLst/>
                <a:latin typeface="+mn-lt"/>
                <a:ea typeface="+mn-ea"/>
                <a:cs typeface="+mn-cs"/>
              </a:rPr>
              <a:t>judgey</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a:t>
            </a:fld>
            <a:endParaRPr lang="en-US"/>
          </a:p>
        </p:txBody>
      </p:sp>
    </p:spTree>
    <p:extLst>
      <p:ext uri="{BB962C8B-B14F-4D97-AF65-F5344CB8AC3E}">
        <p14:creationId xmlns:p14="http://schemas.microsoft.com/office/powerpoint/2010/main" val="1280526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the slides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36</a:t>
            </a:fld>
            <a:endParaRPr lang="en-US"/>
          </a:p>
        </p:txBody>
      </p:sp>
    </p:spTree>
    <p:extLst>
      <p:ext uri="{BB962C8B-B14F-4D97-AF65-F5344CB8AC3E}">
        <p14:creationId xmlns:p14="http://schemas.microsoft.com/office/powerpoint/2010/main" val="1582542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37</a:t>
            </a:fld>
            <a:endParaRPr lang="en-US"/>
          </a:p>
        </p:txBody>
      </p:sp>
    </p:spTree>
    <p:extLst>
      <p:ext uri="{BB962C8B-B14F-4D97-AF65-F5344CB8AC3E}">
        <p14:creationId xmlns:p14="http://schemas.microsoft.com/office/powerpoint/2010/main" val="653423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38</a:t>
            </a:fld>
            <a:endParaRPr lang="en-US"/>
          </a:p>
        </p:txBody>
      </p:sp>
    </p:spTree>
    <p:extLst>
      <p:ext uri="{BB962C8B-B14F-4D97-AF65-F5344CB8AC3E}">
        <p14:creationId xmlns:p14="http://schemas.microsoft.com/office/powerpoint/2010/main" val="1532616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Walk</a:t>
            </a:r>
            <a:r>
              <a:rPr lang="en-US" baseline="0" dirty="0" smtClean="0"/>
              <a:t> through each result. People more strongly associate infection with disfigurement than with obesity.</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48</a:t>
            </a:fld>
            <a:endParaRPr lang="en-US"/>
          </a:p>
        </p:txBody>
      </p:sp>
    </p:spTree>
    <p:extLst>
      <p:ext uri="{BB962C8B-B14F-4D97-AF65-F5344CB8AC3E}">
        <p14:creationId xmlns:p14="http://schemas.microsoft.com/office/powerpoint/2010/main" val="17587372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64</a:t>
            </a:fld>
            <a:endParaRPr lang="en-US"/>
          </a:p>
        </p:txBody>
      </p:sp>
    </p:spTree>
    <p:extLst>
      <p:ext uri="{BB962C8B-B14F-4D97-AF65-F5344CB8AC3E}">
        <p14:creationId xmlns:p14="http://schemas.microsoft.com/office/powerpoint/2010/main" val="626474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it takes less than a second for people to form impressions about others based only on their face. If you give them more time, they just more confident about their impressions.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4</a:t>
            </a:fld>
            <a:endParaRPr lang="en-US"/>
          </a:p>
        </p:txBody>
      </p:sp>
    </p:spTree>
    <p:extLst>
      <p:ext uri="{BB962C8B-B14F-4D97-AF65-F5344CB8AC3E}">
        <p14:creationId xmlns:p14="http://schemas.microsoft.com/office/powerpoint/2010/main" val="1868435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clear, I don’t want you to think that I’m talking about first impressions today, but I do want you to think more broadly about how people use faces as a source of information.</a:t>
            </a:r>
          </a:p>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5</a:t>
            </a:fld>
            <a:endParaRPr lang="en-US"/>
          </a:p>
        </p:txBody>
      </p:sp>
    </p:spTree>
    <p:extLst>
      <p:ext uri="{BB962C8B-B14F-4D97-AF65-F5344CB8AC3E}">
        <p14:creationId xmlns:p14="http://schemas.microsoft.com/office/powerpoint/2010/main" val="70646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broader than that, I think this tendency to judge people so quickly stems from perceptual and cognitive systems that are “designed” by natural selection to address recurring, fundamental challenges.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6</a:t>
            </a:fld>
            <a:endParaRPr lang="en-US"/>
          </a:p>
        </p:txBody>
      </p:sp>
    </p:spTree>
    <p:extLst>
      <p:ext uri="{BB962C8B-B14F-4D97-AF65-F5344CB8AC3E}">
        <p14:creationId xmlns:p14="http://schemas.microsoft.com/office/powerpoint/2010/main" val="66798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those challenges is, of course, infectious disease caused by viruses, bacteria, and fungi; it is just one of many enduring features of the environment that has imposed an immense selection pressure on the evolution of life for millions (if not billions) of years.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7</a:t>
            </a:fld>
            <a:endParaRPr lang="en-US"/>
          </a:p>
        </p:txBody>
      </p:sp>
    </p:spTree>
    <p:extLst>
      <p:ext uri="{BB962C8B-B14F-4D97-AF65-F5344CB8AC3E}">
        <p14:creationId xmlns:p14="http://schemas.microsoft.com/office/powerpoint/2010/main" val="169705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consequence, a variety of species, from bacteria and insects to birds and mammals, have developed an arsenal of physiological and behavioral strategies equipped to avoid, control, or eliminate harmful parasites.</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8</a:t>
            </a:fld>
            <a:endParaRPr lang="en-US"/>
          </a:p>
        </p:txBody>
      </p:sp>
    </p:spTree>
    <p:extLst>
      <p:ext uri="{BB962C8B-B14F-4D97-AF65-F5344CB8AC3E}">
        <p14:creationId xmlns:p14="http://schemas.microsoft.com/office/powerpoint/2010/main" val="1619875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With</a:t>
            </a:r>
            <a:r>
              <a:rPr lang="en-US" sz="1200" kern="1200" baseline="0" dirty="0" smtClean="0">
                <a:solidFill>
                  <a:schemeClr val="tx1"/>
                </a:solidFill>
                <a:effectLst/>
                <a:latin typeface="+mn-lt"/>
                <a:ea typeface="+mn-ea"/>
                <a:cs typeface="+mn-cs"/>
              </a:rPr>
              <a:t> regard to humans, m</a:t>
            </a:r>
            <a:r>
              <a:rPr lang="en-US" sz="1200" kern="1200" dirty="0" smtClean="0">
                <a:solidFill>
                  <a:schemeClr val="tx1"/>
                </a:solidFill>
                <a:effectLst/>
                <a:latin typeface="+mn-lt"/>
                <a:ea typeface="+mn-ea"/>
                <a:cs typeface="+mn-cs"/>
              </a:rPr>
              <a:t>any of most deadly infectious diseases cause symptoms visible in the face. Therefore, faces a rich source of information about infection risk.</a:t>
            </a:r>
          </a:p>
        </p:txBody>
      </p:sp>
      <p:sp>
        <p:nvSpPr>
          <p:cNvPr id="4" name="Slide Number Placeholder 3"/>
          <p:cNvSpPr>
            <a:spLocks noGrp="1"/>
          </p:cNvSpPr>
          <p:nvPr>
            <p:ph type="sldNum" sz="quarter" idx="10"/>
          </p:nvPr>
        </p:nvSpPr>
        <p:spPr/>
        <p:txBody>
          <a:bodyPr/>
          <a:lstStyle/>
          <a:p>
            <a:fld id="{DC8E6C80-2708-354C-8CB0-431F99040CAD}" type="slidenum">
              <a:rPr lang="en-US" smtClean="0"/>
              <a:t>9</a:t>
            </a:fld>
            <a:endParaRPr lang="en-US"/>
          </a:p>
        </p:txBody>
      </p:sp>
    </p:spTree>
    <p:extLst>
      <p:ext uri="{BB962C8B-B14F-4D97-AF65-F5344CB8AC3E}">
        <p14:creationId xmlns:p14="http://schemas.microsoft.com/office/powerpoint/2010/main" val="1589570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11/11/17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11/11/17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11/11/17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11/11/17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11/11/17</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11/11/17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11/11/17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11/11/17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11/11/17</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11/11/17</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11/11/17</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Infectious disease has many faces: Are they all the same?</a:t>
            </a:r>
            <a:endParaRPr lang="en-US" dirty="0"/>
          </a:p>
        </p:txBody>
      </p:sp>
      <p:sp>
        <p:nvSpPr>
          <p:cNvPr id="3" name="Subtitle 2"/>
          <p:cNvSpPr>
            <a:spLocks noGrp="1"/>
          </p:cNvSpPr>
          <p:nvPr>
            <p:ph type="subTitle" idx="1"/>
          </p:nvPr>
        </p:nvSpPr>
        <p:spPr/>
        <p:txBody>
          <a:bodyPr/>
          <a:lstStyle/>
          <a:p>
            <a:r>
              <a:rPr lang="en-US" dirty="0" smtClean="0"/>
              <a:t>Nicholas Michalak</a:t>
            </a:r>
          </a:p>
          <a:p>
            <a:r>
              <a:rPr lang="en-US" dirty="0" smtClean="0"/>
              <a:t>Joshua Ackerman</a:t>
            </a:r>
            <a:endParaRPr lang="en-US" dirty="0"/>
          </a:p>
        </p:txBody>
      </p:sp>
    </p:spTree>
    <p:extLst>
      <p:ext uri="{BB962C8B-B14F-4D97-AF65-F5344CB8AC3E}">
        <p14:creationId xmlns:p14="http://schemas.microsoft.com/office/powerpoint/2010/main" val="823653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978" y="3410465"/>
            <a:ext cx="6042455" cy="2305771"/>
          </a:xfrm>
        </p:spPr>
        <p:txBody>
          <a:bodyPr>
            <a:normAutofit/>
          </a:bodyPr>
          <a:lstStyle/>
          <a:p>
            <a:r>
              <a:rPr lang="en-US" dirty="0"/>
              <a:t>Symptoms of infectious disease vary a lot across diseases and individuals: perceivers can’t </a:t>
            </a:r>
            <a:r>
              <a:rPr lang="en-US" dirty="0" smtClean="0"/>
              <a:t>always be </a:t>
            </a:r>
            <a:r>
              <a:rPr lang="en-US" dirty="0"/>
              <a:t>accurate</a:t>
            </a:r>
          </a:p>
        </p:txBody>
      </p:sp>
      <p:sp>
        <p:nvSpPr>
          <p:cNvPr id="5" name="Rectangle 4"/>
          <p:cNvSpPr/>
          <p:nvPr/>
        </p:nvSpPr>
        <p:spPr>
          <a:xfrm>
            <a:off x="691978" y="5730652"/>
            <a:ext cx="6042455" cy="369332"/>
          </a:xfrm>
          <a:prstGeom prst="rect">
            <a:avLst/>
          </a:prstGeom>
        </p:spPr>
        <p:txBody>
          <a:bodyPr wrap="square">
            <a:spAutoFit/>
          </a:bodyPr>
          <a:lstStyle/>
          <a:p>
            <a:r>
              <a:rPr lang="en-US" dirty="0" smtClean="0">
                <a:solidFill>
                  <a:srgbClr val="C00000"/>
                </a:solidFill>
              </a:rPr>
              <a:t>HASELTON &amp; NETTLE, 2006; MURRAY &amp; SCHALLER, 2015</a:t>
            </a:r>
            <a:endParaRPr lang="en-US" dirty="0">
              <a:solidFill>
                <a:srgbClr val="C00000"/>
              </a:solidFill>
            </a:endParaRPr>
          </a:p>
        </p:txBody>
      </p:sp>
      <p:pic>
        <p:nvPicPr>
          <p:cNvPr id="6" name="Picture 5"/>
          <p:cNvPicPr>
            <a:picLocks noChangeAspect="1"/>
          </p:cNvPicPr>
          <p:nvPr/>
        </p:nvPicPr>
        <p:blipFill>
          <a:blip r:embed="rId3"/>
          <a:stretch>
            <a:fillRect/>
          </a:stretch>
        </p:blipFill>
        <p:spPr>
          <a:xfrm>
            <a:off x="3435271" y="134057"/>
            <a:ext cx="3299162" cy="2247720"/>
          </a:xfrm>
          <a:prstGeom prst="rect">
            <a:avLst/>
          </a:prstGeom>
        </p:spPr>
      </p:pic>
      <p:pic>
        <p:nvPicPr>
          <p:cNvPr id="3" name="Picture 2"/>
          <p:cNvPicPr>
            <a:picLocks noChangeAspect="1"/>
          </p:cNvPicPr>
          <p:nvPr/>
        </p:nvPicPr>
        <p:blipFill>
          <a:blip r:embed="rId4"/>
          <a:stretch>
            <a:fillRect/>
          </a:stretch>
        </p:blipFill>
        <p:spPr>
          <a:xfrm>
            <a:off x="7287425" y="843245"/>
            <a:ext cx="4290856" cy="6043459"/>
          </a:xfrm>
          <a:prstGeom prst="rect">
            <a:avLst/>
          </a:prstGeom>
        </p:spPr>
      </p:pic>
    </p:spTree>
    <p:extLst>
      <p:ext uri="{BB962C8B-B14F-4D97-AF65-F5344CB8AC3E}">
        <p14:creationId xmlns:p14="http://schemas.microsoft.com/office/powerpoint/2010/main" val="3316373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0151" y="4040484"/>
            <a:ext cx="4696553" cy="2169187"/>
          </a:xfrm>
        </p:spPr>
        <p:txBody>
          <a:bodyPr>
            <a:normAutofit fontScale="90000"/>
          </a:bodyPr>
          <a:lstStyle/>
          <a:p>
            <a:r>
              <a:rPr lang="en-US" cap="none" dirty="0" smtClean="0"/>
              <a:t>PEOPLE RESPOND TO ANOMALOUS FACIAL FEATURES AS IF THESE FEATURES CUE INFECTIOUS DISEASE</a:t>
            </a:r>
            <a:endParaRPr lang="en-US" cap="none" dirty="0"/>
          </a:p>
        </p:txBody>
      </p:sp>
      <p:sp>
        <p:nvSpPr>
          <p:cNvPr id="5" name="Rectangle 4"/>
          <p:cNvSpPr/>
          <p:nvPr/>
        </p:nvSpPr>
        <p:spPr>
          <a:xfrm>
            <a:off x="6210151" y="6189161"/>
            <a:ext cx="4696553" cy="369332"/>
          </a:xfrm>
          <a:prstGeom prst="rect">
            <a:avLst/>
          </a:prstGeom>
        </p:spPr>
        <p:txBody>
          <a:bodyPr wrap="square">
            <a:spAutoFit/>
          </a:bodyPr>
          <a:lstStyle/>
          <a:p>
            <a:r>
              <a:rPr lang="en-US" dirty="0" smtClean="0">
                <a:solidFill>
                  <a:srgbClr val="C00000"/>
                </a:solidFill>
              </a:rPr>
              <a:t>MURRAY &amp; SCHALLER, 2015</a:t>
            </a:r>
            <a:endParaRPr lang="en-US" dirty="0">
              <a:solidFill>
                <a:srgbClr val="C00000"/>
              </a:solidFill>
            </a:endParaRPr>
          </a:p>
        </p:txBody>
      </p:sp>
      <p:sp>
        <p:nvSpPr>
          <p:cNvPr id="11" name="Rectangle 10"/>
          <p:cNvSpPr/>
          <p:nvPr/>
        </p:nvSpPr>
        <p:spPr>
          <a:xfrm>
            <a:off x="1408558" y="6045515"/>
            <a:ext cx="3840480" cy="707886"/>
          </a:xfrm>
          <a:prstGeom prst="rect">
            <a:avLst/>
          </a:prstGeom>
        </p:spPr>
        <p:txBody>
          <a:bodyPr wrap="square">
            <a:spAutoFit/>
          </a:bodyPr>
          <a:lstStyle/>
          <a:p>
            <a:r>
              <a:rPr lang="en-US" sz="2000" dirty="0" smtClean="0">
                <a:latin typeface="MS Reference Sans Serif" charset="0"/>
                <a:ea typeface="MS Reference Sans Serif" charset="0"/>
                <a:cs typeface="MS Reference Sans Serif" charset="0"/>
              </a:rPr>
              <a:t>OLD AGE </a:t>
            </a:r>
            <a:r>
              <a:rPr lang="en-US" sz="2000" dirty="0" smtClean="0">
                <a:solidFill>
                  <a:srgbClr val="C00000"/>
                </a:solidFill>
                <a:latin typeface="MS Reference Sans Serif" charset="0"/>
                <a:ea typeface="MS Reference Sans Serif" charset="0"/>
                <a:cs typeface="MS Reference Sans Serif" charset="0"/>
              </a:rPr>
              <a:t>DUNCAN &amp; SCHALLER, 2009</a:t>
            </a:r>
            <a:endParaRPr lang="en-US" sz="2000" dirty="0">
              <a:solidFill>
                <a:srgbClr val="C00000"/>
              </a:solidFill>
              <a:latin typeface="MS Reference Sans Serif" charset="0"/>
              <a:ea typeface="MS Reference Sans Serif" charset="0"/>
              <a:cs typeface="MS Reference Sans Serif" charset="0"/>
            </a:endParaRPr>
          </a:p>
        </p:txBody>
      </p:sp>
      <p:sp>
        <p:nvSpPr>
          <p:cNvPr id="12" name="Rectangle 11"/>
          <p:cNvSpPr/>
          <p:nvPr/>
        </p:nvSpPr>
        <p:spPr>
          <a:xfrm>
            <a:off x="1306272" y="2687251"/>
            <a:ext cx="3942766" cy="1092607"/>
          </a:xfrm>
          <a:prstGeom prst="rect">
            <a:avLst/>
          </a:prstGeom>
        </p:spPr>
        <p:txBody>
          <a:bodyPr wrap="square">
            <a:spAutoFit/>
          </a:bodyPr>
          <a:lstStyle/>
          <a:p>
            <a:r>
              <a:rPr lang="en-US" sz="2000" dirty="0" smtClean="0">
                <a:latin typeface="MS Reference Sans Serif" charset="0"/>
                <a:ea typeface="MS Reference Sans Serif" charset="0"/>
                <a:cs typeface="MS Reference Sans Serif" charset="0"/>
              </a:rPr>
              <a:t>OBESITY </a:t>
            </a:r>
            <a:r>
              <a:rPr lang="en-US" sz="2000" dirty="0" smtClean="0">
                <a:solidFill>
                  <a:srgbClr val="C00000"/>
                </a:solidFill>
                <a:latin typeface="MS Reference Sans Serif" charset="0"/>
                <a:ea typeface="MS Reference Sans Serif" charset="0"/>
                <a:cs typeface="MS Reference Sans Serif" charset="0"/>
              </a:rPr>
              <a:t>PARK, SCHALLER, &amp; CRANDALL, 2007</a:t>
            </a:r>
          </a:p>
          <a:p>
            <a:endParaRPr lang="en-US" sz="2500" dirty="0">
              <a:solidFill>
                <a:srgbClr val="C00000"/>
              </a:solidFill>
            </a:endParaRPr>
          </a:p>
        </p:txBody>
      </p:sp>
      <p:sp>
        <p:nvSpPr>
          <p:cNvPr id="13" name="Rectangle 12"/>
          <p:cNvSpPr/>
          <p:nvPr/>
        </p:nvSpPr>
        <p:spPr>
          <a:xfrm>
            <a:off x="7066223" y="2687251"/>
            <a:ext cx="3840481" cy="1015663"/>
          </a:xfrm>
          <a:prstGeom prst="rect">
            <a:avLst/>
          </a:prstGeom>
        </p:spPr>
        <p:txBody>
          <a:bodyPr wrap="square">
            <a:spAutoFit/>
          </a:bodyPr>
          <a:lstStyle/>
          <a:p>
            <a:r>
              <a:rPr lang="en-US" sz="2000" dirty="0" smtClean="0">
                <a:latin typeface="MS Reference Sans Serif" charset="0"/>
                <a:ea typeface="MS Reference Sans Serif" charset="0"/>
                <a:cs typeface="MS Reference Sans Serif" charset="0"/>
              </a:rPr>
              <a:t>FACIAL DISCOLORATION </a:t>
            </a:r>
            <a:r>
              <a:rPr lang="en-US" sz="2000" dirty="0" smtClean="0">
                <a:solidFill>
                  <a:srgbClr val="C00000"/>
                </a:solidFill>
                <a:latin typeface="MS Reference Sans Serif" charset="0"/>
                <a:ea typeface="MS Reference Sans Serif" charset="0"/>
                <a:cs typeface="MS Reference Sans Serif" charset="0"/>
              </a:rPr>
              <a:t>RYAN, OATEN, STEVENSON, &amp; CASE, 2012</a:t>
            </a:r>
            <a:endParaRPr lang="en-US" sz="2000" dirty="0">
              <a:solidFill>
                <a:srgbClr val="C00000"/>
              </a:solidFill>
            </a:endParaRPr>
          </a:p>
        </p:txBody>
      </p:sp>
      <p:pic>
        <p:nvPicPr>
          <p:cNvPr id="10" name="Picture 9"/>
          <p:cNvPicPr>
            <a:picLocks noChangeAspect="1"/>
          </p:cNvPicPr>
          <p:nvPr/>
        </p:nvPicPr>
        <p:blipFill>
          <a:blip r:embed="rId3"/>
          <a:stretch>
            <a:fillRect/>
          </a:stretch>
        </p:blipFill>
        <p:spPr>
          <a:xfrm>
            <a:off x="1408559" y="180492"/>
            <a:ext cx="3840480" cy="2558256"/>
          </a:xfrm>
          <a:prstGeom prst="rect">
            <a:avLst/>
          </a:prstGeom>
        </p:spPr>
      </p:pic>
      <p:pic>
        <p:nvPicPr>
          <p:cNvPr id="17" name="Picture 16"/>
          <p:cNvPicPr>
            <a:picLocks noChangeAspect="1"/>
          </p:cNvPicPr>
          <p:nvPr/>
        </p:nvPicPr>
        <p:blipFill rotWithShape="1">
          <a:blip r:embed="rId4"/>
          <a:srcRect l="1045"/>
          <a:stretch/>
        </p:blipFill>
        <p:spPr>
          <a:xfrm>
            <a:off x="7066224" y="180494"/>
            <a:ext cx="3840480" cy="2587352"/>
          </a:xfrm>
          <a:prstGeom prst="rect">
            <a:avLst/>
          </a:prstGeom>
        </p:spPr>
      </p:pic>
      <p:pic>
        <p:nvPicPr>
          <p:cNvPr id="18" name="Picture 17"/>
          <p:cNvPicPr>
            <a:picLocks noChangeAspect="1"/>
          </p:cNvPicPr>
          <p:nvPr/>
        </p:nvPicPr>
        <p:blipFill>
          <a:blip r:embed="rId5"/>
          <a:stretch>
            <a:fillRect/>
          </a:stretch>
        </p:blipFill>
        <p:spPr>
          <a:xfrm>
            <a:off x="1408558" y="3563906"/>
            <a:ext cx="3840480" cy="2481609"/>
          </a:xfrm>
          <a:prstGeom prst="rect">
            <a:avLst/>
          </a:prstGeom>
        </p:spPr>
      </p:pic>
    </p:spTree>
    <p:extLst>
      <p:ext uri="{BB962C8B-B14F-4D97-AF65-F5344CB8AC3E}">
        <p14:creationId xmlns:p14="http://schemas.microsoft.com/office/powerpoint/2010/main" val="1729784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200" dirty="0" smtClean="0"/>
              <a:t>Which person </a:t>
            </a:r>
            <a:r>
              <a:rPr lang="en-US" sz="3200" i="1" dirty="0" smtClean="0"/>
              <a:t>looks</a:t>
            </a:r>
            <a:r>
              <a:rPr lang="en-US" sz="3200" dirty="0" smtClean="0"/>
              <a:t> more infected to you?</a:t>
            </a:r>
            <a:endParaRPr lang="en-US" sz="3200" dirty="0"/>
          </a:p>
        </p:txBody>
      </p:sp>
      <p:pic>
        <p:nvPicPr>
          <p:cNvPr id="6" name="Picture 5"/>
          <p:cNvPicPr>
            <a:picLocks noChangeAspect="1"/>
          </p:cNvPicPr>
          <p:nvPr/>
        </p:nvPicPr>
        <p:blipFill>
          <a:blip r:embed="rId3"/>
          <a:stretch>
            <a:fillRect/>
          </a:stretch>
        </p:blipFill>
        <p:spPr>
          <a:xfrm>
            <a:off x="2231136" y="2937612"/>
            <a:ext cx="3840480" cy="2558256"/>
          </a:xfrm>
          <a:prstGeom prst="rect">
            <a:avLst/>
          </a:prstGeom>
        </p:spPr>
      </p:pic>
      <p:pic>
        <p:nvPicPr>
          <p:cNvPr id="7" name="Picture 6"/>
          <p:cNvPicPr>
            <a:picLocks noChangeAspect="1"/>
          </p:cNvPicPr>
          <p:nvPr/>
        </p:nvPicPr>
        <p:blipFill rotWithShape="1">
          <a:blip r:embed="rId4"/>
          <a:srcRect l="1045"/>
          <a:stretch/>
        </p:blipFill>
        <p:spPr>
          <a:xfrm>
            <a:off x="6134100" y="2908516"/>
            <a:ext cx="3840480" cy="2587352"/>
          </a:xfrm>
          <a:prstGeom prst="rect">
            <a:avLst/>
          </a:prstGeom>
        </p:spPr>
      </p:pic>
    </p:spTree>
    <p:extLst>
      <p:ext uri="{BB962C8B-B14F-4D97-AF65-F5344CB8AC3E}">
        <p14:creationId xmlns:p14="http://schemas.microsoft.com/office/powerpoint/2010/main" val="923561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Obesity isn’t such a clear infectious disease cue</a:t>
            </a:r>
            <a:endParaRPr lang="en-US" dirty="0"/>
          </a:p>
        </p:txBody>
      </p:sp>
      <p:sp>
        <p:nvSpPr>
          <p:cNvPr id="4" name="Content Placeholder 3"/>
          <p:cNvSpPr>
            <a:spLocks noGrp="1"/>
          </p:cNvSpPr>
          <p:nvPr>
            <p:ph idx="1"/>
          </p:nvPr>
        </p:nvSpPr>
        <p:spPr/>
        <p:txBody>
          <a:bodyPr>
            <a:normAutofit/>
          </a:bodyPr>
          <a:lstStyle/>
          <a:p>
            <a:r>
              <a:rPr lang="en-US" sz="2400" dirty="0" smtClean="0"/>
              <a:t>Few if any infections cause obesity</a:t>
            </a:r>
          </a:p>
          <a:p>
            <a:r>
              <a:rPr lang="en-US" sz="2400" dirty="0" smtClean="0"/>
              <a:t>Being overweight is sometimes associated with health, wealth, and higher social status </a:t>
            </a:r>
            <a:r>
              <a:rPr lang="en-US" sz="2400" dirty="0" smtClean="0">
                <a:solidFill>
                  <a:srgbClr val="C00000"/>
                </a:solidFill>
              </a:rPr>
              <a:t>McLaren, 2007</a:t>
            </a:r>
          </a:p>
          <a:p>
            <a:r>
              <a:rPr lang="en-US" sz="2400" dirty="0" smtClean="0"/>
              <a:t>For ancestral hunter-gathers, it was adaptive to be </a:t>
            </a:r>
            <a:r>
              <a:rPr lang="en-US" sz="2400" dirty="0"/>
              <a:t>moderately </a:t>
            </a:r>
            <a:r>
              <a:rPr lang="en-US" sz="2400" dirty="0" smtClean="0"/>
              <a:t>overweight in case of food shortages </a:t>
            </a:r>
            <a:r>
              <a:rPr lang="en-US" sz="2400" dirty="0" smtClean="0">
                <a:solidFill>
                  <a:srgbClr val="C00000"/>
                </a:solidFill>
              </a:rPr>
              <a:t>King, 2013; </a:t>
            </a:r>
            <a:r>
              <a:rPr lang="en-US" sz="2400" dirty="0" err="1" smtClean="0">
                <a:solidFill>
                  <a:srgbClr val="C00000"/>
                </a:solidFill>
              </a:rPr>
              <a:t>Pinel</a:t>
            </a:r>
            <a:r>
              <a:rPr lang="en-US" sz="2400" dirty="0">
                <a:solidFill>
                  <a:srgbClr val="C00000"/>
                </a:solidFill>
              </a:rPr>
              <a:t>, </a:t>
            </a:r>
            <a:r>
              <a:rPr lang="en-US" sz="2400" dirty="0" smtClean="0">
                <a:solidFill>
                  <a:srgbClr val="C00000"/>
                </a:solidFill>
              </a:rPr>
              <a:t> </a:t>
            </a:r>
            <a:r>
              <a:rPr lang="en-US" sz="2400" dirty="0" err="1" smtClean="0">
                <a:solidFill>
                  <a:srgbClr val="C00000"/>
                </a:solidFill>
              </a:rPr>
              <a:t>Assanand</a:t>
            </a:r>
            <a:r>
              <a:rPr lang="en-US" sz="2400" dirty="0" smtClean="0">
                <a:solidFill>
                  <a:srgbClr val="C00000"/>
                </a:solidFill>
              </a:rPr>
              <a:t>, &amp; </a:t>
            </a:r>
            <a:r>
              <a:rPr lang="en-US" sz="2400" dirty="0">
                <a:solidFill>
                  <a:srgbClr val="C00000"/>
                </a:solidFill>
              </a:rPr>
              <a:t>Lehman, </a:t>
            </a:r>
            <a:r>
              <a:rPr lang="en-US" sz="2400" dirty="0" smtClean="0">
                <a:solidFill>
                  <a:srgbClr val="C00000"/>
                </a:solidFill>
              </a:rPr>
              <a:t>2000</a:t>
            </a:r>
            <a:endParaRPr lang="en-US" sz="2400" dirty="0">
              <a:solidFill>
                <a:srgbClr val="C00000"/>
              </a:solidFill>
            </a:endParaRPr>
          </a:p>
        </p:txBody>
      </p:sp>
    </p:spTree>
    <p:extLst>
      <p:ext uri="{BB962C8B-B14F-4D97-AF65-F5344CB8AC3E}">
        <p14:creationId xmlns:p14="http://schemas.microsoft.com/office/powerpoint/2010/main" val="1761317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236" y="2834640"/>
            <a:ext cx="7729728" cy="1188720"/>
          </a:xfrm>
        </p:spPr>
        <p:txBody>
          <a:bodyPr>
            <a:normAutofit/>
          </a:bodyPr>
          <a:lstStyle/>
          <a:p>
            <a:r>
              <a:rPr lang="en-US" dirty="0" smtClean="0"/>
              <a:t>researchers often test one anomalous cue at a time</a:t>
            </a:r>
            <a:endParaRPr lang="en-US" dirty="0"/>
          </a:p>
        </p:txBody>
      </p:sp>
      <p:sp>
        <p:nvSpPr>
          <p:cNvPr id="4" name="TextBox 3"/>
          <p:cNvSpPr txBox="1"/>
          <p:nvPr/>
        </p:nvSpPr>
        <p:spPr>
          <a:xfrm>
            <a:off x="2269236" y="4023360"/>
            <a:ext cx="7729728" cy="1200329"/>
          </a:xfrm>
          <a:prstGeom prst="rect">
            <a:avLst/>
          </a:prstGeom>
          <a:noFill/>
        </p:spPr>
        <p:txBody>
          <a:bodyPr wrap="square" rtlCol="0">
            <a:spAutoFit/>
          </a:bodyPr>
          <a:lstStyle/>
          <a:p>
            <a:r>
              <a:rPr lang="en-US" sz="2400" dirty="0" smtClean="0"/>
              <a:t>Disfigurement vs. Normal </a:t>
            </a:r>
            <a:r>
              <a:rPr lang="en-US" sz="2400" dirty="0" smtClean="0">
                <a:solidFill>
                  <a:srgbClr val="C00000"/>
                </a:solidFill>
              </a:rPr>
              <a:t>Ackerman, et al., 2009</a:t>
            </a:r>
          </a:p>
          <a:p>
            <a:r>
              <a:rPr lang="en-US" sz="2400" dirty="0" smtClean="0"/>
              <a:t>Obesity vs. Normal </a:t>
            </a:r>
            <a:r>
              <a:rPr lang="en-US" sz="2400" dirty="0" smtClean="0">
                <a:solidFill>
                  <a:srgbClr val="C00000"/>
                </a:solidFill>
              </a:rPr>
              <a:t>Miller &amp; </a:t>
            </a:r>
            <a:r>
              <a:rPr lang="en-US" sz="2400" dirty="0" err="1" smtClean="0">
                <a:solidFill>
                  <a:srgbClr val="C00000"/>
                </a:solidFill>
              </a:rPr>
              <a:t>Maner</a:t>
            </a:r>
            <a:r>
              <a:rPr lang="en-US" sz="2400" dirty="0" smtClean="0">
                <a:solidFill>
                  <a:srgbClr val="C00000"/>
                </a:solidFill>
              </a:rPr>
              <a:t>, 2012</a:t>
            </a:r>
          </a:p>
          <a:p>
            <a:r>
              <a:rPr lang="en-US" sz="2400" dirty="0" smtClean="0"/>
              <a:t>Young vs. Old </a:t>
            </a:r>
            <a:r>
              <a:rPr lang="en-US" sz="2400" dirty="0" smtClean="0">
                <a:solidFill>
                  <a:srgbClr val="C00000"/>
                </a:solidFill>
              </a:rPr>
              <a:t>Duncan &amp; Schaller, 2009</a:t>
            </a:r>
            <a:endParaRPr lang="en-US" sz="2400" dirty="0">
              <a:solidFill>
                <a:srgbClr val="C00000"/>
              </a:solidFill>
            </a:endParaRPr>
          </a:p>
        </p:txBody>
      </p:sp>
    </p:spTree>
    <p:extLst>
      <p:ext uri="{BB962C8B-B14F-4D97-AF65-F5344CB8AC3E}">
        <p14:creationId xmlns:p14="http://schemas.microsoft.com/office/powerpoint/2010/main" val="1886240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smtClean="0"/>
              <a:t>Do some superficial facial features </a:t>
            </a:r>
            <a:r>
              <a:rPr lang="en-US" i="1" dirty="0" smtClean="0"/>
              <a:t>better</a:t>
            </a:r>
            <a:r>
              <a:rPr lang="en-US" dirty="0" smtClean="0"/>
              <a:t> represent infectious disease than others?</a:t>
            </a:r>
            <a:endParaRPr lang="en-US" dirty="0"/>
          </a:p>
        </p:txBody>
      </p:sp>
    </p:spTree>
    <p:extLst>
      <p:ext uri="{BB962C8B-B14F-4D97-AF65-F5344CB8AC3E}">
        <p14:creationId xmlns:p14="http://schemas.microsoft.com/office/powerpoint/2010/main" val="3013059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smtClean="0"/>
              <a:t>Facial disfigurement better represents infectious disease than obesity does</a:t>
            </a:r>
            <a:endParaRPr lang="en-US" dirty="0"/>
          </a:p>
        </p:txBody>
      </p:sp>
    </p:spTree>
    <p:extLst>
      <p:ext uri="{BB962C8B-B14F-4D97-AF65-F5344CB8AC3E}">
        <p14:creationId xmlns:p14="http://schemas.microsoft.com/office/powerpoint/2010/main" val="1850503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199503"/>
            <a:ext cx="7729728" cy="1823857"/>
          </a:xfrm>
        </p:spPr>
        <p:txBody>
          <a:bodyPr>
            <a:normAutofit/>
          </a:bodyPr>
          <a:lstStyle/>
          <a:p>
            <a:r>
              <a:rPr lang="en-US" dirty="0"/>
              <a:t>Grounding the Behavioral Immune System in Mental</a:t>
            </a:r>
            <a:br>
              <a:rPr lang="en-US" dirty="0"/>
            </a:br>
            <a:r>
              <a:rPr lang="en-US" dirty="0"/>
              <a:t>and Physiological Processes</a:t>
            </a:r>
          </a:p>
        </p:txBody>
      </p:sp>
      <p:sp>
        <p:nvSpPr>
          <p:cNvPr id="5" name="Rectangle 4"/>
          <p:cNvSpPr/>
          <p:nvPr/>
        </p:nvSpPr>
        <p:spPr>
          <a:xfrm>
            <a:off x="2231136" y="4023360"/>
            <a:ext cx="7729728" cy="369332"/>
          </a:xfrm>
          <a:prstGeom prst="rect">
            <a:avLst/>
          </a:prstGeom>
        </p:spPr>
        <p:txBody>
          <a:bodyPr wrap="square">
            <a:spAutoFit/>
          </a:bodyPr>
          <a:lstStyle/>
          <a:p>
            <a:r>
              <a:rPr lang="en-US" dirty="0" smtClean="0">
                <a:solidFill>
                  <a:srgbClr val="C00000"/>
                </a:solidFill>
              </a:rPr>
              <a:t>MILLER,  ACKERMAN, SEGERSTROM, &amp; GREENBERG, 2012</a:t>
            </a:r>
            <a:endParaRPr lang="en-US" dirty="0"/>
          </a:p>
        </p:txBody>
      </p:sp>
      <p:pic>
        <p:nvPicPr>
          <p:cNvPr id="3" name="Picture 2"/>
          <p:cNvPicPr>
            <a:picLocks noChangeAspect="1"/>
          </p:cNvPicPr>
          <p:nvPr/>
        </p:nvPicPr>
        <p:blipFill>
          <a:blip r:embed="rId3"/>
          <a:stretch>
            <a:fillRect/>
          </a:stretch>
        </p:blipFill>
        <p:spPr>
          <a:xfrm>
            <a:off x="10239375" y="4914900"/>
            <a:ext cx="1828800" cy="1828800"/>
          </a:xfrm>
          <a:prstGeom prst="rect">
            <a:avLst/>
          </a:prstGeom>
        </p:spPr>
      </p:pic>
    </p:spTree>
    <p:extLst>
      <p:ext uri="{BB962C8B-B14F-4D97-AF65-F5344CB8AC3E}">
        <p14:creationId xmlns:p14="http://schemas.microsoft.com/office/powerpoint/2010/main" val="2990641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08487" y="577165"/>
            <a:ext cx="2141634" cy="1200329"/>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Disease Slideshow</a:t>
            </a:r>
            <a:endParaRPr lang="en-US" sz="3600" dirty="0">
              <a:solidFill>
                <a:schemeClr val="tx1">
                  <a:lumMod val="85000"/>
                  <a:lumOff val="15000"/>
                </a:schemeClr>
              </a:solidFill>
            </a:endParaRPr>
          </a:p>
        </p:txBody>
      </p:sp>
      <p:sp>
        <p:nvSpPr>
          <p:cNvPr id="5" name="TextBox 4"/>
          <p:cNvSpPr txBox="1"/>
          <p:nvPr/>
        </p:nvSpPr>
        <p:spPr>
          <a:xfrm>
            <a:off x="6438179" y="577166"/>
            <a:ext cx="2045333" cy="1200329"/>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smtClean="0">
                <a:solidFill>
                  <a:schemeClr val="tx1">
                    <a:lumMod val="85000"/>
                    <a:lumOff val="15000"/>
                  </a:schemeClr>
                </a:solidFill>
              </a:rPr>
              <a:t>Accidents </a:t>
            </a:r>
            <a:r>
              <a:rPr lang="en-US" sz="3600" dirty="0" smtClean="0">
                <a:solidFill>
                  <a:schemeClr val="tx1">
                    <a:lumMod val="85000"/>
                    <a:lumOff val="15000"/>
                  </a:schemeClr>
                </a:solidFill>
              </a:rPr>
              <a:t>Slideshow</a:t>
            </a:r>
            <a:endParaRPr lang="en-US" sz="3600" dirty="0">
              <a:solidFill>
                <a:schemeClr val="tx1">
                  <a:lumMod val="85000"/>
                  <a:lumOff val="15000"/>
                </a:schemeClr>
              </a:solidFill>
            </a:endParaRPr>
          </a:p>
        </p:txBody>
      </p:sp>
      <p:sp>
        <p:nvSpPr>
          <p:cNvPr id="6" name="TextBox 5"/>
          <p:cNvSpPr txBox="1"/>
          <p:nvPr/>
        </p:nvSpPr>
        <p:spPr>
          <a:xfrm>
            <a:off x="3708487" y="2237410"/>
            <a:ext cx="4775025" cy="646331"/>
          </a:xfrm>
          <a:prstGeom prst="rect">
            <a:avLst/>
          </a:prstGeom>
          <a:solidFill>
            <a:schemeClr val="bg1"/>
          </a:solidFill>
          <a:ln w="28575">
            <a:solidFill>
              <a:schemeClr val="tx1">
                <a:lumMod val="85000"/>
                <a:lumOff val="15000"/>
              </a:schemeClr>
            </a:solidFill>
          </a:ln>
        </p:spPr>
        <p:txBody>
          <a:bodyPr wrap="none" rtlCol="0">
            <a:spAutoFit/>
          </a:bodyPr>
          <a:lstStyle/>
          <a:p>
            <a:pPr algn="ctr"/>
            <a:r>
              <a:rPr lang="en-US" sz="3600" smtClean="0">
                <a:solidFill>
                  <a:schemeClr val="tx1">
                    <a:lumMod val="85000"/>
                    <a:lumOff val="15000"/>
                  </a:schemeClr>
                </a:solidFill>
              </a:rPr>
              <a:t>Association Intervention</a:t>
            </a:r>
            <a:endParaRPr lang="en-US" sz="3600">
              <a:solidFill>
                <a:schemeClr val="tx1">
                  <a:lumMod val="85000"/>
                  <a:lumOff val="15000"/>
                </a:schemeClr>
              </a:solidFill>
            </a:endParaRPr>
          </a:p>
        </p:txBody>
      </p:sp>
      <p:sp>
        <p:nvSpPr>
          <p:cNvPr id="7" name="TextBox 6"/>
          <p:cNvSpPr txBox="1"/>
          <p:nvPr/>
        </p:nvSpPr>
        <p:spPr>
          <a:xfrm>
            <a:off x="3708487" y="3415165"/>
            <a:ext cx="4775025" cy="646331"/>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Dot-probe paradigm</a:t>
            </a:r>
            <a:endParaRPr lang="en-US" sz="3600" dirty="0">
              <a:solidFill>
                <a:schemeClr val="tx1">
                  <a:lumMod val="85000"/>
                  <a:lumOff val="15000"/>
                </a:schemeClr>
              </a:solidFill>
            </a:endParaRPr>
          </a:p>
        </p:txBody>
      </p:sp>
      <p:sp>
        <p:nvSpPr>
          <p:cNvPr id="8" name="TextBox 7"/>
          <p:cNvSpPr txBox="1"/>
          <p:nvPr/>
        </p:nvSpPr>
        <p:spPr>
          <a:xfrm>
            <a:off x="3708487" y="4521412"/>
            <a:ext cx="4775025" cy="646331"/>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smtClean="0">
                <a:solidFill>
                  <a:schemeClr val="tx1">
                    <a:lumMod val="85000"/>
                    <a:lumOff val="15000"/>
                  </a:schemeClr>
                </a:solidFill>
              </a:rPr>
              <a:t>Joystick task</a:t>
            </a:r>
            <a:endParaRPr lang="en-US" sz="3600" dirty="0">
              <a:solidFill>
                <a:schemeClr val="tx1">
                  <a:lumMod val="85000"/>
                  <a:lumOff val="15000"/>
                </a:schemeClr>
              </a:solidFill>
            </a:endParaRPr>
          </a:p>
        </p:txBody>
      </p:sp>
      <p:sp>
        <p:nvSpPr>
          <p:cNvPr id="9" name="TextBox 8"/>
          <p:cNvSpPr txBox="1"/>
          <p:nvPr/>
        </p:nvSpPr>
        <p:spPr>
          <a:xfrm>
            <a:off x="3708488" y="5663413"/>
            <a:ext cx="4775024" cy="646331"/>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Implicit Association Test</a:t>
            </a:r>
            <a:endParaRPr lang="en-US" sz="3600" dirty="0">
              <a:solidFill>
                <a:schemeClr val="tx1">
                  <a:lumMod val="85000"/>
                  <a:lumOff val="15000"/>
                </a:schemeClr>
              </a:solidFill>
            </a:endParaRPr>
          </a:p>
        </p:txBody>
      </p:sp>
      <p:sp>
        <p:nvSpPr>
          <p:cNvPr id="10" name="Down Arrow 9"/>
          <p:cNvSpPr/>
          <p:nvPr/>
        </p:nvSpPr>
        <p:spPr>
          <a:xfrm>
            <a:off x="7322959" y="1836656"/>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Down Arrow 10"/>
          <p:cNvSpPr/>
          <p:nvPr/>
        </p:nvSpPr>
        <p:spPr>
          <a:xfrm>
            <a:off x="4641418" y="1836656"/>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Down Arrow 11"/>
          <p:cNvSpPr/>
          <p:nvPr/>
        </p:nvSpPr>
        <p:spPr>
          <a:xfrm>
            <a:off x="5958114" y="2978657"/>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Down Arrow 12"/>
          <p:cNvSpPr/>
          <p:nvPr/>
        </p:nvSpPr>
        <p:spPr>
          <a:xfrm>
            <a:off x="5958114" y="4120658"/>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4" name="Down Arrow 13"/>
          <p:cNvSpPr/>
          <p:nvPr/>
        </p:nvSpPr>
        <p:spPr>
          <a:xfrm>
            <a:off x="5958114" y="5244782"/>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5" name="TextBox 14"/>
          <p:cNvSpPr txBox="1"/>
          <p:nvPr/>
        </p:nvSpPr>
        <p:spPr>
          <a:xfrm>
            <a:off x="160635" y="5415578"/>
            <a:ext cx="3212757" cy="1168539"/>
          </a:xfrm>
          <a:prstGeom prst="ellipse">
            <a:avLst/>
          </a:prstGeom>
          <a:solidFill>
            <a:schemeClr val="bg1"/>
          </a:solidFill>
          <a:ln w="38100">
            <a:solidFill>
              <a:srgbClr val="FF0000"/>
            </a:solidFill>
          </a:ln>
        </p:spPr>
        <p:txBody>
          <a:bodyPr wrap="square" rtlCol="0">
            <a:spAutoFit/>
          </a:bodyPr>
          <a:lstStyle/>
          <a:p>
            <a:pPr algn="ctr"/>
            <a:r>
              <a:rPr lang="en-US" sz="2400" dirty="0" smtClean="0">
                <a:ln w="0"/>
                <a:solidFill>
                  <a:srgbClr val="FF0000"/>
                </a:solidFill>
                <a:effectLst>
                  <a:outerShdw blurRad="38100" dist="25400" dir="5400000" algn="ctr" rotWithShape="0">
                    <a:srgbClr val="6E747A">
                      <a:alpha val="43000"/>
                    </a:srgbClr>
                  </a:outerShdw>
                </a:effectLst>
              </a:rPr>
              <a:t>EXPLORATORY ANALYSIS</a:t>
            </a:r>
            <a:endParaRPr lang="en-US" sz="2400" dirty="0">
              <a:ln w="0"/>
              <a:solidFill>
                <a:srgbClr val="FF000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4221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
                                        </p:tgtEl>
                                        <p:attrNameLst>
                                          <p:attrName>fillcolor</p:attrName>
                                        </p:attrNameLst>
                                      </p:cBhvr>
                                      <p:to>
                                        <a:schemeClr val="accent2"/>
                                      </p:to>
                                    </p:animClr>
                                    <p:set>
                                      <p:cBhvr>
                                        <p:cTn id="7" dur="500" fill="hold"/>
                                        <p:tgtEl>
                                          <p:spTgt spid="9"/>
                                        </p:tgtEl>
                                        <p:attrNameLst>
                                          <p:attrName>fill.type</p:attrName>
                                        </p:attrNameLst>
                                      </p:cBhvr>
                                      <p:to>
                                        <p:strVal val="solid"/>
                                      </p:to>
                                    </p:set>
                                    <p:set>
                                      <p:cBhvr>
                                        <p:cTn id="8" dur="500" fill="hold"/>
                                        <p:tgtEl>
                                          <p:spTgt spid="9"/>
                                        </p:tgtEl>
                                        <p:attrNameLst>
                                          <p:attrName>fill.on</p:attrName>
                                        </p:attrNameLst>
                                      </p:cBhvr>
                                      <p:to>
                                        <p:strVal val="true"/>
                                      </p:to>
                                    </p:set>
                                  </p:childTnLst>
                                </p:cTn>
                              </p:par>
                              <p:par>
                                <p:cTn id="9" presetID="1" presetClass="entr" presetSubtype="0"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Disease-health IAT: OBESE WEIGHT targets</a:t>
            </a:r>
            <a:endParaRPr lang="en-US" sz="2400" dirty="0"/>
          </a:p>
        </p:txBody>
      </p:sp>
      <p:sp>
        <p:nvSpPr>
          <p:cNvPr id="3" name="Content Placeholder 2"/>
          <p:cNvSpPr>
            <a:spLocks noGrp="1"/>
          </p:cNvSpPr>
          <p:nvPr>
            <p:ph idx="1"/>
          </p:nvPr>
        </p:nvSpPr>
        <p:spPr/>
        <p:txBody>
          <a:bodyPr>
            <a:normAutofit/>
          </a:bodyPr>
          <a:lstStyle/>
          <a:p>
            <a:r>
              <a:rPr lang="en-US" sz="2400" dirty="0" smtClean="0"/>
              <a:t>120 community members near MIT Sloan </a:t>
            </a:r>
            <a:r>
              <a:rPr lang="en-US" sz="2400" dirty="0"/>
              <a:t>S</a:t>
            </a:r>
            <a:r>
              <a:rPr lang="en-US" sz="2400" dirty="0" smtClean="0"/>
              <a:t>chool of Management</a:t>
            </a:r>
          </a:p>
          <a:p>
            <a:r>
              <a:rPr lang="en-US" sz="2400" dirty="0" err="1" smtClean="0"/>
              <a:t>M</a:t>
            </a:r>
            <a:r>
              <a:rPr lang="en-US" sz="2400" baseline="-25000" dirty="0" err="1"/>
              <a:t>A</a:t>
            </a:r>
            <a:r>
              <a:rPr lang="en-US" sz="2400" baseline="-25000" dirty="0" err="1" smtClean="0"/>
              <a:t>ge</a:t>
            </a:r>
            <a:r>
              <a:rPr lang="en-US" sz="2400" dirty="0" smtClean="0"/>
              <a:t> = 40.59, </a:t>
            </a:r>
            <a:r>
              <a:rPr lang="en-US" sz="2400" dirty="0" err="1" smtClean="0"/>
              <a:t>SD</a:t>
            </a:r>
            <a:r>
              <a:rPr lang="en-US" sz="2400" baseline="-25000" dirty="0" err="1"/>
              <a:t>A</a:t>
            </a:r>
            <a:r>
              <a:rPr lang="en-US" sz="2400" baseline="-25000" dirty="0" err="1" smtClean="0"/>
              <a:t>ge</a:t>
            </a:r>
            <a:r>
              <a:rPr lang="en-US" sz="2400" dirty="0" smtClean="0"/>
              <a:t> = 14.42</a:t>
            </a:r>
          </a:p>
          <a:p>
            <a:r>
              <a:rPr lang="en-US" sz="2400" dirty="0" smtClean="0"/>
              <a:t>55 men and 65 women</a:t>
            </a:r>
          </a:p>
        </p:txBody>
      </p:sp>
    </p:spTree>
    <p:extLst>
      <p:ext uri="{BB962C8B-B14F-4D97-AF65-F5344CB8AC3E}">
        <p14:creationId xmlns:p14="http://schemas.microsoft.com/office/powerpoint/2010/main" val="2098113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Solomon Asch (1946)</a:t>
            </a:r>
            <a:endParaRPr lang="en-US" dirty="0"/>
          </a:p>
        </p:txBody>
      </p:sp>
      <p:sp>
        <p:nvSpPr>
          <p:cNvPr id="3" name="Content Placeholder 2"/>
          <p:cNvSpPr>
            <a:spLocks noGrp="1"/>
          </p:cNvSpPr>
          <p:nvPr>
            <p:ph idx="1"/>
          </p:nvPr>
        </p:nvSpPr>
        <p:spPr/>
        <p:txBody>
          <a:bodyPr>
            <a:noAutofit/>
          </a:bodyPr>
          <a:lstStyle/>
          <a:p>
            <a:pPr marL="0" indent="0">
              <a:buNone/>
            </a:pPr>
            <a:r>
              <a:rPr lang="en-US" sz="2400" i="1" dirty="0" smtClean="0"/>
              <a:t>“We </a:t>
            </a:r>
            <a:r>
              <a:rPr lang="en-US" sz="2400" i="1" dirty="0"/>
              <a:t>look at a person </a:t>
            </a:r>
            <a:r>
              <a:rPr lang="en-US" sz="2400" i="1" dirty="0" smtClean="0"/>
              <a:t>and immediately </a:t>
            </a:r>
            <a:r>
              <a:rPr lang="en-US" sz="2400" i="1" dirty="0"/>
              <a:t>a certain impression of his character forms itself in us. </a:t>
            </a:r>
            <a:r>
              <a:rPr lang="en-US" sz="2400" i="1" dirty="0" smtClean="0"/>
              <a:t> A </a:t>
            </a:r>
            <a:r>
              <a:rPr lang="en-US" sz="2400" i="1" dirty="0"/>
              <a:t>glance, a few spoken </a:t>
            </a:r>
            <a:r>
              <a:rPr lang="en-US" sz="2400" i="1" dirty="0" smtClean="0"/>
              <a:t>words are </a:t>
            </a:r>
            <a:r>
              <a:rPr lang="en-US" sz="2400" i="1" dirty="0"/>
              <a:t>sufficient to tell us a story about a highly complex matter. We know that such </a:t>
            </a:r>
            <a:r>
              <a:rPr lang="en-US" sz="2400" i="1" dirty="0" smtClean="0"/>
              <a:t>impressions form </a:t>
            </a:r>
            <a:r>
              <a:rPr lang="en-US" sz="2400" i="1" dirty="0"/>
              <a:t>with remarkable rapidity and with great ease. Subsequent observations may enrich or </a:t>
            </a:r>
            <a:r>
              <a:rPr lang="en-US" sz="2400" i="1" dirty="0" smtClean="0"/>
              <a:t>upset our </a:t>
            </a:r>
            <a:r>
              <a:rPr lang="en-US" sz="2400" i="1" dirty="0"/>
              <a:t>view, but we can no more prevent its rapid growth than we can avoid perceiving a </a:t>
            </a:r>
            <a:r>
              <a:rPr lang="en-US" sz="2400" i="1" dirty="0" smtClean="0"/>
              <a:t>given visual </a:t>
            </a:r>
            <a:r>
              <a:rPr lang="en-US" sz="2400" i="1" dirty="0"/>
              <a:t>object or hearing a </a:t>
            </a:r>
            <a:r>
              <a:rPr lang="en-US" sz="2400" i="1" dirty="0" smtClean="0"/>
              <a:t>melody.”</a:t>
            </a:r>
            <a:r>
              <a:rPr lang="en-US" sz="2400" dirty="0" smtClean="0"/>
              <a:t> (p. 48)</a:t>
            </a:r>
            <a:endParaRPr lang="en-US" sz="2400" dirty="0"/>
          </a:p>
        </p:txBody>
      </p:sp>
    </p:spTree>
    <p:extLst>
      <p:ext uri="{BB962C8B-B14F-4D97-AF65-F5344CB8AC3E}">
        <p14:creationId xmlns:p14="http://schemas.microsoft.com/office/powerpoint/2010/main" val="105714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7114" y="188684"/>
            <a:ext cx="3701142" cy="1323439"/>
          </a:xfrm>
          <a:prstGeom prst="rect">
            <a:avLst/>
          </a:prstGeom>
          <a:noFill/>
        </p:spPr>
        <p:txBody>
          <a:bodyPr wrap="square" rtlCol="0">
            <a:spAutoFit/>
          </a:bodyPr>
          <a:lstStyle/>
          <a:p>
            <a:r>
              <a:rPr lang="en-US" sz="4000" dirty="0" smtClean="0">
                <a:solidFill>
                  <a:schemeClr val="tx1">
                    <a:lumMod val="85000"/>
                    <a:lumOff val="15000"/>
                  </a:schemeClr>
                </a:solidFill>
              </a:rPr>
              <a:t>OBESE WEIGHT OR HEALTH</a:t>
            </a:r>
            <a:endParaRPr lang="en-US" sz="4000" dirty="0">
              <a:solidFill>
                <a:schemeClr val="tx1">
                  <a:lumMod val="85000"/>
                  <a:lumOff val="15000"/>
                </a:schemeClr>
              </a:solidFill>
            </a:endParaRPr>
          </a:p>
        </p:txBody>
      </p:sp>
      <p:sp>
        <p:nvSpPr>
          <p:cNvPr id="5" name="TextBox 4"/>
          <p:cNvSpPr txBox="1"/>
          <p:nvPr/>
        </p:nvSpPr>
        <p:spPr>
          <a:xfrm>
            <a:off x="7449943" y="188684"/>
            <a:ext cx="4355156" cy="1323439"/>
          </a:xfrm>
          <a:prstGeom prst="rect">
            <a:avLst/>
          </a:prstGeom>
          <a:noFill/>
        </p:spPr>
        <p:txBody>
          <a:bodyPr wrap="square" rtlCol="0">
            <a:spAutoFit/>
          </a:bodyPr>
          <a:lstStyle/>
          <a:p>
            <a:r>
              <a:rPr lang="en-US" sz="4000" dirty="0" smtClean="0">
                <a:solidFill>
                  <a:schemeClr val="tx1">
                    <a:lumMod val="85000"/>
                    <a:lumOff val="15000"/>
                  </a:schemeClr>
                </a:solidFill>
              </a:rPr>
              <a:t>NORMAL WEIGHT OR DISEASE</a:t>
            </a:r>
            <a:endParaRPr lang="en-US" sz="4000" dirty="0">
              <a:solidFill>
                <a:schemeClr val="tx1">
                  <a:lumMod val="85000"/>
                  <a:lumOff val="15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256" y="2048632"/>
            <a:ext cx="2631687" cy="3657600"/>
          </a:xfrm>
          <a:prstGeom prst="rect">
            <a:avLst/>
          </a:prstGeom>
        </p:spPr>
      </p:pic>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6547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7114" y="188684"/>
            <a:ext cx="3701142" cy="1323439"/>
          </a:xfrm>
          <a:prstGeom prst="rect">
            <a:avLst/>
          </a:prstGeom>
          <a:noFill/>
        </p:spPr>
        <p:txBody>
          <a:bodyPr wrap="square" rtlCol="0">
            <a:spAutoFit/>
          </a:bodyPr>
          <a:lstStyle/>
          <a:p>
            <a:r>
              <a:rPr lang="en-US" sz="4000" dirty="0" smtClean="0">
                <a:solidFill>
                  <a:schemeClr val="tx1">
                    <a:lumMod val="85000"/>
                    <a:lumOff val="15000"/>
                  </a:schemeClr>
                </a:solidFill>
              </a:rPr>
              <a:t>OBESE WEIGHT OR HEALTH</a:t>
            </a:r>
            <a:endParaRPr lang="en-US" sz="4000" dirty="0">
              <a:solidFill>
                <a:schemeClr val="tx1">
                  <a:lumMod val="85000"/>
                  <a:lumOff val="15000"/>
                </a:schemeClr>
              </a:solidFill>
            </a:endParaRPr>
          </a:p>
        </p:txBody>
      </p:sp>
      <p:sp>
        <p:nvSpPr>
          <p:cNvPr id="5" name="TextBox 4"/>
          <p:cNvSpPr txBox="1"/>
          <p:nvPr/>
        </p:nvSpPr>
        <p:spPr>
          <a:xfrm>
            <a:off x="7449943" y="188684"/>
            <a:ext cx="4355156" cy="1323439"/>
          </a:xfrm>
          <a:prstGeom prst="rect">
            <a:avLst/>
          </a:prstGeom>
          <a:noFill/>
        </p:spPr>
        <p:txBody>
          <a:bodyPr wrap="square" rtlCol="0">
            <a:spAutoFit/>
          </a:bodyPr>
          <a:lstStyle/>
          <a:p>
            <a:r>
              <a:rPr lang="en-US" sz="4000" dirty="0" smtClean="0">
                <a:solidFill>
                  <a:schemeClr val="tx1">
                    <a:lumMod val="85000"/>
                    <a:lumOff val="15000"/>
                  </a:schemeClr>
                </a:solidFill>
              </a:rPr>
              <a:t>NORMAL WEIGHT OR DISEASE</a:t>
            </a:r>
            <a:endParaRPr lang="en-US" sz="4000" dirty="0">
              <a:solidFill>
                <a:schemeClr val="tx1">
                  <a:lumMod val="85000"/>
                  <a:lumOff val="15000"/>
                </a:schemeClr>
              </a:solidFill>
            </a:endParaRPr>
          </a:p>
        </p:txBody>
      </p:sp>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8256" y="3075057"/>
            <a:ext cx="2843407" cy="707886"/>
          </a:xfrm>
          <a:prstGeom prst="rect">
            <a:avLst/>
          </a:prstGeom>
        </p:spPr>
        <p:txBody>
          <a:bodyPr wrap="none">
            <a:spAutoFit/>
          </a:bodyPr>
          <a:lstStyle/>
          <a:p>
            <a:r>
              <a:rPr lang="en-US" sz="4000" dirty="0" smtClean="0">
                <a:solidFill>
                  <a:schemeClr val="tx1">
                    <a:lumMod val="85000"/>
                    <a:lumOff val="15000"/>
                  </a:schemeClr>
                </a:solidFill>
              </a:rPr>
              <a:t>DYSENTERY</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469142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7114" y="188684"/>
            <a:ext cx="3701142" cy="1323439"/>
          </a:xfrm>
          <a:prstGeom prst="rect">
            <a:avLst/>
          </a:prstGeom>
          <a:noFill/>
        </p:spPr>
        <p:txBody>
          <a:bodyPr wrap="square" rtlCol="0">
            <a:spAutoFit/>
          </a:bodyPr>
          <a:lstStyle/>
          <a:p>
            <a:r>
              <a:rPr lang="en-US" sz="4000" dirty="0" smtClean="0">
                <a:solidFill>
                  <a:schemeClr val="tx1">
                    <a:lumMod val="85000"/>
                    <a:lumOff val="15000"/>
                  </a:schemeClr>
                </a:solidFill>
              </a:rPr>
              <a:t>OBESE WEIGHT OR HEALTH</a:t>
            </a:r>
            <a:endParaRPr lang="en-US" sz="4000" dirty="0">
              <a:solidFill>
                <a:schemeClr val="tx1">
                  <a:lumMod val="85000"/>
                  <a:lumOff val="15000"/>
                </a:schemeClr>
              </a:solidFill>
            </a:endParaRPr>
          </a:p>
        </p:txBody>
      </p:sp>
      <p:sp>
        <p:nvSpPr>
          <p:cNvPr id="5" name="TextBox 4"/>
          <p:cNvSpPr txBox="1"/>
          <p:nvPr/>
        </p:nvSpPr>
        <p:spPr>
          <a:xfrm>
            <a:off x="7449943" y="188684"/>
            <a:ext cx="4355156" cy="1323439"/>
          </a:xfrm>
          <a:prstGeom prst="rect">
            <a:avLst/>
          </a:prstGeom>
          <a:noFill/>
        </p:spPr>
        <p:txBody>
          <a:bodyPr wrap="square" rtlCol="0">
            <a:spAutoFit/>
          </a:bodyPr>
          <a:lstStyle/>
          <a:p>
            <a:r>
              <a:rPr lang="en-US" sz="4000" dirty="0" smtClean="0">
                <a:solidFill>
                  <a:schemeClr val="tx1">
                    <a:lumMod val="85000"/>
                    <a:lumOff val="15000"/>
                  </a:schemeClr>
                </a:solidFill>
              </a:rPr>
              <a:t>NORMAL WEIGHT OR DISEASE</a:t>
            </a:r>
            <a:endParaRPr lang="en-US" sz="4000" dirty="0">
              <a:solidFill>
                <a:schemeClr val="tx1">
                  <a:lumMod val="85000"/>
                  <a:lumOff val="15000"/>
                </a:schemeClr>
              </a:solidFill>
            </a:endParaRPr>
          </a:p>
        </p:txBody>
      </p:sp>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700" y="1866901"/>
            <a:ext cx="2743200" cy="3812583"/>
          </a:xfrm>
          <a:prstGeom prst="rect">
            <a:avLst/>
          </a:prstGeom>
        </p:spPr>
      </p:pic>
    </p:spTree>
    <p:extLst>
      <p:ext uri="{BB962C8B-B14F-4D97-AF65-F5344CB8AC3E}">
        <p14:creationId xmlns:p14="http://schemas.microsoft.com/office/powerpoint/2010/main" val="10597384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7114" y="188684"/>
            <a:ext cx="3701142" cy="1323439"/>
          </a:xfrm>
          <a:prstGeom prst="rect">
            <a:avLst/>
          </a:prstGeom>
          <a:noFill/>
        </p:spPr>
        <p:txBody>
          <a:bodyPr wrap="square" rtlCol="0">
            <a:spAutoFit/>
          </a:bodyPr>
          <a:lstStyle/>
          <a:p>
            <a:r>
              <a:rPr lang="en-US" sz="4000" dirty="0" smtClean="0">
                <a:solidFill>
                  <a:schemeClr val="tx1">
                    <a:lumMod val="85000"/>
                    <a:lumOff val="15000"/>
                  </a:schemeClr>
                </a:solidFill>
              </a:rPr>
              <a:t>OBESE WEIGHT OR HEALTH</a:t>
            </a:r>
            <a:endParaRPr lang="en-US" sz="4000" dirty="0">
              <a:solidFill>
                <a:schemeClr val="tx1">
                  <a:lumMod val="85000"/>
                  <a:lumOff val="15000"/>
                </a:schemeClr>
              </a:solidFill>
            </a:endParaRPr>
          </a:p>
        </p:txBody>
      </p:sp>
      <p:sp>
        <p:nvSpPr>
          <p:cNvPr id="5" name="TextBox 4"/>
          <p:cNvSpPr txBox="1"/>
          <p:nvPr/>
        </p:nvSpPr>
        <p:spPr>
          <a:xfrm>
            <a:off x="7449943" y="188684"/>
            <a:ext cx="4355156" cy="1323439"/>
          </a:xfrm>
          <a:prstGeom prst="rect">
            <a:avLst/>
          </a:prstGeom>
          <a:noFill/>
        </p:spPr>
        <p:txBody>
          <a:bodyPr wrap="square" rtlCol="0">
            <a:spAutoFit/>
          </a:bodyPr>
          <a:lstStyle/>
          <a:p>
            <a:r>
              <a:rPr lang="en-US" sz="4000" dirty="0" smtClean="0">
                <a:solidFill>
                  <a:schemeClr val="tx1">
                    <a:lumMod val="85000"/>
                    <a:lumOff val="15000"/>
                  </a:schemeClr>
                </a:solidFill>
              </a:rPr>
              <a:t>NORMAL WEIGHT OR DISEASE</a:t>
            </a:r>
            <a:endParaRPr lang="en-US" sz="4000" dirty="0">
              <a:solidFill>
                <a:schemeClr val="tx1">
                  <a:lumMod val="85000"/>
                  <a:lumOff val="15000"/>
                </a:schemeClr>
              </a:solidFill>
            </a:endParaRPr>
          </a:p>
        </p:txBody>
      </p:sp>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989395" y="3075057"/>
            <a:ext cx="2289409" cy="707886"/>
          </a:xfrm>
          <a:prstGeom prst="rect">
            <a:avLst/>
          </a:prstGeom>
        </p:spPr>
        <p:txBody>
          <a:bodyPr wrap="none">
            <a:spAutoFit/>
          </a:bodyPr>
          <a:lstStyle/>
          <a:p>
            <a:r>
              <a:rPr lang="en-US" sz="4000" smtClean="0">
                <a:solidFill>
                  <a:schemeClr val="tx1">
                    <a:lumMod val="85000"/>
                    <a:lumOff val="15000"/>
                  </a:schemeClr>
                </a:solidFill>
              </a:rPr>
              <a:t>HYGIENE</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618123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616" y="576718"/>
            <a:ext cx="5608651" cy="646331"/>
          </a:xfrm>
          <a:prstGeom prst="rect">
            <a:avLst/>
          </a:prstGeom>
          <a:solidFill>
            <a:schemeClr val="bg1"/>
          </a:solidFill>
          <a:ln w="28575">
            <a:solidFill>
              <a:schemeClr val="tx1">
                <a:lumMod val="85000"/>
                <a:lumOff val="15000"/>
              </a:schemeClr>
            </a:solidFill>
          </a:ln>
        </p:spPr>
        <p:txBody>
          <a:bodyPr wrap="none" rtlCol="0">
            <a:spAutoFit/>
          </a:bodyPr>
          <a:lstStyle/>
          <a:p>
            <a:r>
              <a:rPr lang="en-US" sz="3600" dirty="0">
                <a:solidFill>
                  <a:schemeClr val="tx1">
                    <a:lumMod val="85000"/>
                    <a:lumOff val="15000"/>
                  </a:schemeClr>
                </a:solidFill>
              </a:rPr>
              <a:t>“INCONGRUENT” </a:t>
            </a:r>
            <a:r>
              <a:rPr lang="en-US" sz="3600" dirty="0" smtClean="0">
                <a:solidFill>
                  <a:schemeClr val="tx1">
                    <a:lumMod val="85000"/>
                    <a:lumOff val="15000"/>
                  </a:schemeClr>
                </a:solidFill>
              </a:rPr>
              <a:t>TRIALS</a:t>
            </a:r>
            <a:endParaRPr lang="en-US" sz="3600" dirty="0">
              <a:solidFill>
                <a:schemeClr val="tx1">
                  <a:lumMod val="85000"/>
                  <a:lumOff val="15000"/>
                </a:schemeClr>
              </a:solidFill>
            </a:endParaRPr>
          </a:p>
        </p:txBody>
      </p:sp>
      <p:sp>
        <p:nvSpPr>
          <p:cNvPr id="4" name="TextBox 3"/>
          <p:cNvSpPr txBox="1"/>
          <p:nvPr/>
        </p:nvSpPr>
        <p:spPr>
          <a:xfrm>
            <a:off x="6640587" y="576717"/>
            <a:ext cx="5132559" cy="646331"/>
          </a:xfrm>
          <a:prstGeom prst="rect">
            <a:avLst/>
          </a:prstGeom>
          <a:solidFill>
            <a:schemeClr val="bg1"/>
          </a:solidFill>
          <a:ln w="28575">
            <a:solidFill>
              <a:schemeClr val="tx1">
                <a:lumMod val="85000"/>
                <a:lumOff val="15000"/>
              </a:schemeClr>
            </a:solidFill>
          </a:ln>
        </p:spPr>
        <p:txBody>
          <a:bodyPr wrap="none" rtlCol="0">
            <a:spAutoFit/>
          </a:bodyPr>
          <a:lstStyle/>
          <a:p>
            <a:r>
              <a:rPr lang="en-US" sz="3600" dirty="0" smtClean="0">
                <a:solidFill>
                  <a:schemeClr val="tx1">
                    <a:lumMod val="85000"/>
                    <a:lumOff val="15000"/>
                  </a:schemeClr>
                </a:solidFill>
              </a:rPr>
              <a:t>“CONGRUENT</a:t>
            </a:r>
            <a:r>
              <a:rPr lang="en-US" sz="3600" dirty="0">
                <a:solidFill>
                  <a:schemeClr val="tx1">
                    <a:lumMod val="85000"/>
                    <a:lumOff val="15000"/>
                  </a:schemeClr>
                </a:solidFill>
              </a:rPr>
              <a:t>” </a:t>
            </a:r>
            <a:r>
              <a:rPr lang="en-US" sz="3600" dirty="0" smtClean="0">
                <a:solidFill>
                  <a:schemeClr val="tx1">
                    <a:lumMod val="85000"/>
                    <a:lumOff val="15000"/>
                  </a:schemeClr>
                </a:solidFill>
              </a:rPr>
              <a:t>TRIALS*</a:t>
            </a:r>
            <a:endParaRPr lang="en-US" sz="3600" dirty="0">
              <a:solidFill>
                <a:schemeClr val="tx1">
                  <a:lumMod val="85000"/>
                  <a:lumOff val="15000"/>
                </a:schemeClr>
              </a:solidFill>
            </a:endParaRPr>
          </a:p>
        </p:txBody>
      </p:sp>
      <p:sp>
        <p:nvSpPr>
          <p:cNvPr id="5" name="TextBox 4"/>
          <p:cNvSpPr txBox="1"/>
          <p:nvPr/>
        </p:nvSpPr>
        <p:spPr>
          <a:xfrm>
            <a:off x="319616" y="1633527"/>
            <a:ext cx="5544531" cy="461665"/>
          </a:xfrm>
          <a:prstGeom prst="rect">
            <a:avLst/>
          </a:prstGeom>
          <a:noFill/>
        </p:spPr>
        <p:txBody>
          <a:bodyPr wrap="square" rtlCol="0">
            <a:spAutoFit/>
          </a:bodyPr>
          <a:lstStyle/>
          <a:p>
            <a:r>
              <a:rPr lang="en-US" sz="2400" dirty="0" smtClean="0"/>
              <a:t>DISEASE WORDS + NORMAL WEIGHT</a:t>
            </a:r>
            <a:endParaRPr lang="en-US" sz="2400" dirty="0"/>
          </a:p>
        </p:txBody>
      </p:sp>
      <p:sp>
        <p:nvSpPr>
          <p:cNvPr id="6" name="TextBox 5"/>
          <p:cNvSpPr txBox="1"/>
          <p:nvPr/>
        </p:nvSpPr>
        <p:spPr>
          <a:xfrm>
            <a:off x="319616" y="2095192"/>
            <a:ext cx="4924938" cy="461665"/>
          </a:xfrm>
          <a:prstGeom prst="rect">
            <a:avLst/>
          </a:prstGeom>
          <a:noFill/>
        </p:spPr>
        <p:txBody>
          <a:bodyPr wrap="none" rtlCol="0">
            <a:spAutoFit/>
          </a:bodyPr>
          <a:lstStyle/>
          <a:p>
            <a:r>
              <a:rPr lang="en-US" sz="2400" dirty="0" smtClean="0"/>
              <a:t>HEALTH WORDS + OBESE WEIGHT</a:t>
            </a:r>
            <a:endParaRPr lang="en-US" sz="2400" dirty="0"/>
          </a:p>
        </p:txBody>
      </p:sp>
      <p:sp>
        <p:nvSpPr>
          <p:cNvPr id="7" name="TextBox 6"/>
          <p:cNvSpPr txBox="1"/>
          <p:nvPr/>
        </p:nvSpPr>
        <p:spPr>
          <a:xfrm>
            <a:off x="6640587" y="1633527"/>
            <a:ext cx="5544531" cy="461665"/>
          </a:xfrm>
          <a:prstGeom prst="rect">
            <a:avLst/>
          </a:prstGeom>
          <a:noFill/>
        </p:spPr>
        <p:txBody>
          <a:bodyPr wrap="square" rtlCol="0">
            <a:spAutoFit/>
          </a:bodyPr>
          <a:lstStyle/>
          <a:p>
            <a:r>
              <a:rPr lang="en-US" sz="2400" dirty="0" smtClean="0"/>
              <a:t>DISEASE WORDS + OBESE WEIGHT</a:t>
            </a:r>
            <a:endParaRPr lang="en-US" sz="2400" dirty="0"/>
          </a:p>
        </p:txBody>
      </p:sp>
      <p:sp>
        <p:nvSpPr>
          <p:cNvPr id="8" name="TextBox 7"/>
          <p:cNvSpPr txBox="1"/>
          <p:nvPr/>
        </p:nvSpPr>
        <p:spPr>
          <a:xfrm>
            <a:off x="6640587" y="2095192"/>
            <a:ext cx="5325689" cy="461665"/>
          </a:xfrm>
          <a:prstGeom prst="rect">
            <a:avLst/>
          </a:prstGeom>
          <a:noFill/>
        </p:spPr>
        <p:txBody>
          <a:bodyPr wrap="none" rtlCol="0">
            <a:spAutoFit/>
          </a:bodyPr>
          <a:lstStyle/>
          <a:p>
            <a:r>
              <a:rPr lang="en-US" sz="2400" dirty="0" smtClean="0"/>
              <a:t>HEALTH WORDS + NORMAL WEIGHT</a:t>
            </a:r>
            <a:endParaRPr lang="en-US" sz="2400" dirty="0"/>
          </a:p>
        </p:txBody>
      </p:sp>
      <mc:AlternateContent xmlns:mc="http://schemas.openxmlformats.org/markup-compatibility/2006" xmlns:a14="http://schemas.microsoft.com/office/drawing/2010/main">
        <mc:Choice Requires="a14">
          <p:sp>
            <p:nvSpPr>
              <p:cNvPr id="12" name="TextBox 11"/>
              <p:cNvSpPr txBox="1"/>
              <p:nvPr/>
            </p:nvSpPr>
            <p:spPr>
              <a:xfrm>
                <a:off x="758198" y="3429000"/>
                <a:ext cx="10211898" cy="1133324"/>
              </a:xfrm>
              <a:prstGeom prst="rect">
                <a:avLst/>
              </a:prstGeom>
              <a:solidFill>
                <a:schemeClr val="bg1"/>
              </a:solidFill>
              <a:ln w="28575">
                <a:solidFill>
                  <a:schemeClr val="tx1">
                    <a:lumMod val="85000"/>
                    <a:lumOff val="15000"/>
                  </a:schemeClr>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charset="0"/>
                        </a:rPr>
                        <m:t>𝐼𝐴𝑇</m:t>
                      </m:r>
                      <m:r>
                        <a:rPr lang="en-US" sz="3600" i="1" smtClean="0">
                          <a:latin typeface="Cambria Math" charset="0"/>
                        </a:rPr>
                        <m:t> </m:t>
                      </m:r>
                      <m:r>
                        <a:rPr lang="en-US" sz="3600" i="1" smtClean="0">
                          <a:latin typeface="Cambria Math" charset="0"/>
                        </a:rPr>
                        <m:t>𝐸𝐹𝐹𝐸𝐶𝑇</m:t>
                      </m:r>
                      <m:r>
                        <a:rPr lang="en-US" sz="3600" i="1" smtClean="0">
                          <a:latin typeface="Cambria Math" charset="0"/>
                        </a:rPr>
                        <m:t>= </m:t>
                      </m:r>
                      <m:f>
                        <m:fPr>
                          <m:ctrlPr>
                            <a:rPr lang="mr-IN" sz="3600" i="1">
                              <a:latin typeface="Cambria Math" charset="0"/>
                            </a:rPr>
                          </m:ctrlPr>
                        </m:fPr>
                        <m:num>
                          <m:r>
                            <a:rPr lang="en-US" sz="3600" i="1">
                              <a:latin typeface="Cambria Math" charset="0"/>
                            </a:rPr>
                            <m:t>𝐼𝑁𝐶𝑂𝑁𝐺𝑅𝑈𝐸𝑁𝑇</m:t>
                          </m:r>
                          <m:r>
                            <a:rPr lang="en-US" sz="3600" i="1">
                              <a:latin typeface="Cambria Math" charset="0"/>
                            </a:rPr>
                            <m:t> −</m:t>
                          </m:r>
                          <m:r>
                            <a:rPr lang="en-US" sz="3600" i="1">
                              <a:latin typeface="Cambria Math" charset="0"/>
                            </a:rPr>
                            <m:t>𝐶𝑂𝑁𝐺𝑅𝑈𝐸𝑁𝑇</m:t>
                          </m:r>
                        </m:num>
                        <m:den>
                          <m:r>
                            <a:rPr lang="en-US" sz="3600" i="1">
                              <a:latin typeface="Cambria Math" charset="0"/>
                            </a:rPr>
                            <m:t>𝑃𝑂𝑂𝐿𝐸𝐷</m:t>
                          </m:r>
                          <m:r>
                            <a:rPr lang="en-US" sz="3600" i="1">
                              <a:latin typeface="Cambria Math" charset="0"/>
                            </a:rPr>
                            <m:t> </m:t>
                          </m:r>
                          <m:r>
                            <a:rPr lang="en-US" sz="3600" i="1">
                              <a:latin typeface="Cambria Math" charset="0"/>
                            </a:rPr>
                            <m:t>𝑇𝑅𝐼𝐴𝐿</m:t>
                          </m:r>
                          <m:r>
                            <a:rPr lang="en-US" sz="3600" b="0" i="1" smtClean="0">
                              <a:latin typeface="Cambria Math" charset="0"/>
                            </a:rPr>
                            <m:t> </m:t>
                          </m:r>
                          <m:r>
                            <a:rPr lang="en-US" sz="3600" i="1">
                              <a:latin typeface="Cambria Math" charset="0"/>
                            </a:rPr>
                            <m:t>𝑆𝐷</m:t>
                          </m:r>
                        </m:den>
                      </m:f>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758198" y="3429000"/>
                <a:ext cx="10211898" cy="1133324"/>
              </a:xfrm>
              <a:prstGeom prst="rect">
                <a:avLst/>
              </a:prstGeom>
              <a:blipFill rotWithShape="0">
                <a:blip r:embed="rId3"/>
                <a:stretch>
                  <a:fillRect/>
                </a:stretch>
              </a:blipFill>
              <a:ln w="28575">
                <a:solidFill>
                  <a:schemeClr val="tx1">
                    <a:lumMod val="85000"/>
                    <a:lumOff val="15000"/>
                  </a:schemeClr>
                </a:solidFill>
              </a:ln>
            </p:spPr>
            <p:txBody>
              <a:bodyPr/>
              <a:lstStyle/>
              <a:p>
                <a:r>
                  <a:rPr lang="en-US">
                    <a:noFill/>
                  </a:rPr>
                  <a:t> </a:t>
                </a:r>
              </a:p>
            </p:txBody>
          </p:sp>
        </mc:Fallback>
      </mc:AlternateContent>
      <p:sp>
        <p:nvSpPr>
          <p:cNvPr id="13" name="Rectangle 12"/>
          <p:cNvSpPr/>
          <p:nvPr/>
        </p:nvSpPr>
        <p:spPr>
          <a:xfrm>
            <a:off x="758198" y="4578142"/>
            <a:ext cx="7729728" cy="369332"/>
          </a:xfrm>
          <a:prstGeom prst="rect">
            <a:avLst/>
          </a:prstGeom>
        </p:spPr>
        <p:txBody>
          <a:bodyPr wrap="square">
            <a:spAutoFit/>
          </a:bodyPr>
          <a:lstStyle/>
          <a:p>
            <a:r>
              <a:rPr lang="en-US" dirty="0" smtClean="0">
                <a:solidFill>
                  <a:srgbClr val="C00000"/>
                </a:solidFill>
              </a:rPr>
              <a:t>GREENWALD, NOSEK, &amp; BANAJI, 2003</a:t>
            </a:r>
            <a:endParaRPr lang="en-US" dirty="0"/>
          </a:p>
        </p:txBody>
      </p:sp>
      <p:sp>
        <p:nvSpPr>
          <p:cNvPr id="14" name="TextBox 13"/>
          <p:cNvSpPr txBox="1"/>
          <p:nvPr/>
        </p:nvSpPr>
        <p:spPr>
          <a:xfrm>
            <a:off x="173166" y="6306610"/>
            <a:ext cx="2608919" cy="461665"/>
          </a:xfrm>
          <a:prstGeom prst="rect">
            <a:avLst/>
          </a:prstGeom>
          <a:noFill/>
        </p:spPr>
        <p:txBody>
          <a:bodyPr wrap="none" rtlCol="0">
            <a:spAutoFit/>
          </a:bodyPr>
          <a:lstStyle/>
          <a:p>
            <a:r>
              <a:rPr lang="en-US" sz="2400" dirty="0" smtClean="0"/>
              <a:t>* REACTION TIME</a:t>
            </a:r>
            <a:endParaRPr lang="en-US" sz="2400" dirty="0">
              <a:solidFill>
                <a:srgbClr val="C00000"/>
              </a:solidFill>
            </a:endParaRPr>
          </a:p>
        </p:txBody>
      </p:sp>
    </p:spTree>
    <p:extLst>
      <p:ext uri="{BB962C8B-B14F-4D97-AF65-F5344CB8AC3E}">
        <p14:creationId xmlns:p14="http://schemas.microsoft.com/office/powerpoint/2010/main" val="2347810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ANALYZING IAT DATA WITH A LINEAR MIXED EFFECTS MODEL</a:t>
            </a:r>
            <a:endParaRPr lang="en-US" dirty="0"/>
          </a:p>
        </p:txBody>
      </p:sp>
      <p:sp>
        <p:nvSpPr>
          <p:cNvPr id="3" name="Content Placeholder 2"/>
          <p:cNvSpPr>
            <a:spLocks noGrp="1"/>
          </p:cNvSpPr>
          <p:nvPr>
            <p:ph idx="1"/>
          </p:nvPr>
        </p:nvSpPr>
        <p:spPr/>
        <p:txBody>
          <a:bodyPr>
            <a:normAutofit/>
          </a:bodyPr>
          <a:lstStyle/>
          <a:p>
            <a:endParaRPr lang="en-US" sz="2400" dirty="0" smtClean="0"/>
          </a:p>
          <a:p>
            <a:r>
              <a:rPr lang="en-US" sz="2400" dirty="0" smtClean="0"/>
              <a:t>Estimates variability due to stimuli</a:t>
            </a:r>
          </a:p>
          <a:p>
            <a:r>
              <a:rPr lang="en-US" sz="2400" dirty="0" smtClean="0"/>
              <a:t>Lets you generalize to other stimuli</a:t>
            </a:r>
          </a:p>
          <a:p>
            <a:r>
              <a:rPr lang="en-US" sz="2400" dirty="0" smtClean="0"/>
              <a:t>Lets you control for other potential confounds (e.g., </a:t>
            </a:r>
            <a:r>
              <a:rPr lang="en-US" sz="2400" dirty="0"/>
              <a:t>w</a:t>
            </a:r>
            <a:r>
              <a:rPr lang="en-US" sz="2400" dirty="0" smtClean="0"/>
              <a:t>ord type, face type)</a:t>
            </a:r>
          </a:p>
          <a:p>
            <a:r>
              <a:rPr lang="en-US" sz="2400" b="1" dirty="0" smtClean="0"/>
              <a:t>The effect has similar interpretation to d-scores</a:t>
            </a:r>
            <a:endParaRPr lang="en-US" sz="2400" b="1" dirty="0"/>
          </a:p>
        </p:txBody>
      </p:sp>
      <p:sp>
        <p:nvSpPr>
          <p:cNvPr id="4" name="Rectangle 3"/>
          <p:cNvSpPr/>
          <p:nvPr/>
        </p:nvSpPr>
        <p:spPr>
          <a:xfrm>
            <a:off x="2184032" y="2153412"/>
            <a:ext cx="3911968" cy="369332"/>
          </a:xfrm>
          <a:prstGeom prst="rect">
            <a:avLst/>
          </a:prstGeom>
        </p:spPr>
        <p:txBody>
          <a:bodyPr wrap="none">
            <a:spAutoFit/>
          </a:bodyPr>
          <a:lstStyle/>
          <a:p>
            <a:r>
              <a:rPr lang="en-US">
                <a:solidFill>
                  <a:srgbClr val="C00000"/>
                </a:solidFill>
              </a:rPr>
              <a:t>WOLSIEFER, WESTFALL, &amp; JUDD, 2016</a:t>
            </a:r>
            <a:endParaRPr lang="en-US" dirty="0">
              <a:solidFill>
                <a:srgbClr val="C00000"/>
              </a:solidFill>
            </a:endParaRPr>
          </a:p>
        </p:txBody>
      </p:sp>
    </p:spTree>
    <p:extLst>
      <p:ext uri="{BB962C8B-B14F-4D97-AF65-F5344CB8AC3E}">
        <p14:creationId xmlns:p14="http://schemas.microsoft.com/office/powerpoint/2010/main" val="12322428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6"/>
          <p:cNvSpPr/>
          <p:nvPr/>
        </p:nvSpPr>
        <p:spPr>
          <a:xfrm>
            <a:off x="2508222" y="5096147"/>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77" name="pl7"/>
          <p:cNvSpPr/>
          <p:nvPr/>
        </p:nvSpPr>
        <p:spPr>
          <a:xfrm>
            <a:off x="2508222" y="3680781"/>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78" name="pl8"/>
          <p:cNvSpPr/>
          <p:nvPr/>
        </p:nvSpPr>
        <p:spPr>
          <a:xfrm>
            <a:off x="2508222" y="2265415"/>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79" name="pl9"/>
          <p:cNvSpPr/>
          <p:nvPr/>
        </p:nvSpPr>
        <p:spPr>
          <a:xfrm>
            <a:off x="2508222" y="5803830"/>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0" name="pl10"/>
          <p:cNvSpPr/>
          <p:nvPr/>
        </p:nvSpPr>
        <p:spPr>
          <a:xfrm>
            <a:off x="2508222" y="4388464"/>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1" name="pl11"/>
          <p:cNvSpPr/>
          <p:nvPr/>
        </p:nvSpPr>
        <p:spPr>
          <a:xfrm>
            <a:off x="2508222" y="2973098"/>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2" name="pl12"/>
          <p:cNvSpPr/>
          <p:nvPr/>
        </p:nvSpPr>
        <p:spPr>
          <a:xfrm>
            <a:off x="2508222" y="1557732"/>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3" name="pl13"/>
          <p:cNvSpPr/>
          <p:nvPr/>
        </p:nvSpPr>
        <p:spPr>
          <a:xfrm>
            <a:off x="3539595" y="1069832"/>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84" name="pl14"/>
          <p:cNvSpPr/>
          <p:nvPr/>
        </p:nvSpPr>
        <p:spPr>
          <a:xfrm>
            <a:off x="5258549" y="1069832"/>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85" name="rc15"/>
          <p:cNvSpPr/>
          <p:nvPr/>
        </p:nvSpPr>
        <p:spPr>
          <a:xfrm>
            <a:off x="2766065" y="1536099"/>
            <a:ext cx="1547058" cy="4267731"/>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86" name="rc16"/>
          <p:cNvSpPr/>
          <p:nvPr/>
        </p:nvSpPr>
        <p:spPr>
          <a:xfrm>
            <a:off x="4485020" y="1873540"/>
            <a:ext cx="1547058" cy="3930290"/>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87" name="pl17"/>
          <p:cNvSpPr/>
          <p:nvPr/>
        </p:nvSpPr>
        <p:spPr>
          <a:xfrm>
            <a:off x="3453647" y="1295261"/>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88" name="pl18"/>
          <p:cNvSpPr/>
          <p:nvPr/>
        </p:nvSpPr>
        <p:spPr>
          <a:xfrm>
            <a:off x="3539595" y="1295261"/>
            <a:ext cx="0" cy="481676"/>
          </a:xfrm>
          <a:custGeom>
            <a:avLst/>
            <a:gdLst/>
            <a:ahLst/>
            <a:cxnLst/>
            <a:rect l="0" t="0" r="0" b="0"/>
            <a:pathLst>
              <a:path h="481676">
                <a:moveTo>
                  <a:pt x="0" y="0"/>
                </a:moveTo>
                <a:lnTo>
                  <a:pt x="0" y="481676"/>
                </a:lnTo>
              </a:path>
            </a:pathLst>
          </a:custGeom>
          <a:ln w="13550" cap="flat">
            <a:solidFill>
              <a:srgbClr val="000000">
                <a:alpha val="100000"/>
              </a:srgbClr>
            </a:solidFill>
            <a:prstDash val="solid"/>
            <a:round/>
          </a:ln>
        </p:spPr>
        <p:txBody>
          <a:bodyPr/>
          <a:lstStyle/>
          <a:p>
            <a:endParaRPr/>
          </a:p>
        </p:txBody>
      </p:sp>
      <p:sp>
        <p:nvSpPr>
          <p:cNvPr id="89" name="pl19"/>
          <p:cNvSpPr/>
          <p:nvPr/>
        </p:nvSpPr>
        <p:spPr>
          <a:xfrm>
            <a:off x="3453647" y="1776938"/>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0" name="pl20"/>
          <p:cNvSpPr/>
          <p:nvPr/>
        </p:nvSpPr>
        <p:spPr>
          <a:xfrm>
            <a:off x="5172601" y="1620574"/>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1" name="pl21"/>
          <p:cNvSpPr/>
          <p:nvPr/>
        </p:nvSpPr>
        <p:spPr>
          <a:xfrm>
            <a:off x="5258549" y="1620574"/>
            <a:ext cx="0" cy="505931"/>
          </a:xfrm>
          <a:custGeom>
            <a:avLst/>
            <a:gdLst/>
            <a:ahLst/>
            <a:cxnLst/>
            <a:rect l="0" t="0" r="0" b="0"/>
            <a:pathLst>
              <a:path h="505931">
                <a:moveTo>
                  <a:pt x="0" y="0"/>
                </a:moveTo>
                <a:lnTo>
                  <a:pt x="0" y="505931"/>
                </a:lnTo>
              </a:path>
            </a:pathLst>
          </a:custGeom>
          <a:ln w="13550" cap="flat">
            <a:solidFill>
              <a:srgbClr val="000000">
                <a:alpha val="100000"/>
              </a:srgbClr>
            </a:solidFill>
            <a:prstDash val="solid"/>
            <a:round/>
          </a:ln>
        </p:spPr>
        <p:txBody>
          <a:bodyPr/>
          <a:lstStyle/>
          <a:p>
            <a:endParaRPr/>
          </a:p>
        </p:txBody>
      </p:sp>
      <p:sp>
        <p:nvSpPr>
          <p:cNvPr id="92" name="pl22"/>
          <p:cNvSpPr/>
          <p:nvPr/>
        </p:nvSpPr>
        <p:spPr>
          <a:xfrm>
            <a:off x="5172601" y="2126506"/>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3" name="rc23"/>
          <p:cNvSpPr/>
          <p:nvPr/>
        </p:nvSpPr>
        <p:spPr>
          <a:xfrm>
            <a:off x="2508222" y="1069832"/>
            <a:ext cx="3781699" cy="4959426"/>
          </a:xfrm>
          <a:prstGeom prst="rect">
            <a:avLst/>
          </a:prstGeom>
          <a:ln w="13550" cap="rnd">
            <a:solidFill>
              <a:srgbClr val="333333">
                <a:alpha val="100000"/>
              </a:srgbClr>
            </a:solidFill>
            <a:prstDash val="solid"/>
            <a:round/>
          </a:ln>
        </p:spPr>
        <p:txBody>
          <a:bodyPr/>
          <a:lstStyle/>
          <a:p>
            <a:endParaRPr/>
          </a:p>
        </p:txBody>
      </p:sp>
      <p:sp>
        <p:nvSpPr>
          <p:cNvPr id="95" name="pl25"/>
          <p:cNvSpPr/>
          <p:nvPr/>
        </p:nvSpPr>
        <p:spPr>
          <a:xfrm>
            <a:off x="6359511" y="5096147"/>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96" name="pl26"/>
          <p:cNvSpPr/>
          <p:nvPr/>
        </p:nvSpPr>
        <p:spPr>
          <a:xfrm>
            <a:off x="6359511" y="3680781"/>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97" name="pl27"/>
          <p:cNvSpPr/>
          <p:nvPr/>
        </p:nvSpPr>
        <p:spPr>
          <a:xfrm>
            <a:off x="6359511" y="2265415"/>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98" name="pl28"/>
          <p:cNvSpPr/>
          <p:nvPr/>
        </p:nvSpPr>
        <p:spPr>
          <a:xfrm>
            <a:off x="6359511" y="5803830"/>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99" name="pl29"/>
          <p:cNvSpPr/>
          <p:nvPr/>
        </p:nvSpPr>
        <p:spPr>
          <a:xfrm>
            <a:off x="6359511" y="4388464"/>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0" name="pl30"/>
          <p:cNvSpPr/>
          <p:nvPr/>
        </p:nvSpPr>
        <p:spPr>
          <a:xfrm>
            <a:off x="6359511" y="2973098"/>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1" name="pl31"/>
          <p:cNvSpPr/>
          <p:nvPr/>
        </p:nvSpPr>
        <p:spPr>
          <a:xfrm>
            <a:off x="6359511" y="1557732"/>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2" name="pl32"/>
          <p:cNvSpPr/>
          <p:nvPr/>
        </p:nvSpPr>
        <p:spPr>
          <a:xfrm>
            <a:off x="7390883" y="1069832"/>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103" name="pl33"/>
          <p:cNvSpPr/>
          <p:nvPr/>
        </p:nvSpPr>
        <p:spPr>
          <a:xfrm>
            <a:off x="9109838" y="1069832"/>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104" name="rc34"/>
          <p:cNvSpPr/>
          <p:nvPr/>
        </p:nvSpPr>
        <p:spPr>
          <a:xfrm>
            <a:off x="6617354" y="1950897"/>
            <a:ext cx="1547058" cy="3852932"/>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05" name="rc35"/>
          <p:cNvSpPr/>
          <p:nvPr/>
        </p:nvSpPr>
        <p:spPr>
          <a:xfrm>
            <a:off x="8336308" y="1677586"/>
            <a:ext cx="1547058" cy="4126244"/>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06" name="pl36"/>
          <p:cNvSpPr/>
          <p:nvPr/>
        </p:nvSpPr>
        <p:spPr>
          <a:xfrm>
            <a:off x="7304936" y="1697917"/>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07" name="pl37"/>
          <p:cNvSpPr/>
          <p:nvPr/>
        </p:nvSpPr>
        <p:spPr>
          <a:xfrm>
            <a:off x="7390883" y="1697917"/>
            <a:ext cx="0" cy="505961"/>
          </a:xfrm>
          <a:custGeom>
            <a:avLst/>
            <a:gdLst/>
            <a:ahLst/>
            <a:cxnLst/>
            <a:rect l="0" t="0" r="0" b="0"/>
            <a:pathLst>
              <a:path h="505961">
                <a:moveTo>
                  <a:pt x="0" y="0"/>
                </a:moveTo>
                <a:lnTo>
                  <a:pt x="0" y="505961"/>
                </a:lnTo>
              </a:path>
            </a:pathLst>
          </a:custGeom>
          <a:ln w="13550" cap="flat">
            <a:solidFill>
              <a:srgbClr val="000000">
                <a:alpha val="100000"/>
              </a:srgbClr>
            </a:solidFill>
            <a:prstDash val="solid"/>
            <a:round/>
          </a:ln>
        </p:spPr>
        <p:txBody>
          <a:bodyPr/>
          <a:lstStyle/>
          <a:p>
            <a:endParaRPr/>
          </a:p>
        </p:txBody>
      </p:sp>
      <p:sp>
        <p:nvSpPr>
          <p:cNvPr id="108" name="pl38"/>
          <p:cNvSpPr/>
          <p:nvPr/>
        </p:nvSpPr>
        <p:spPr>
          <a:xfrm>
            <a:off x="7304936" y="2203878"/>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09" name="pl39"/>
          <p:cNvSpPr/>
          <p:nvPr/>
        </p:nvSpPr>
        <p:spPr>
          <a:xfrm>
            <a:off x="9023890" y="1436762"/>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10" name="pl40"/>
          <p:cNvSpPr/>
          <p:nvPr/>
        </p:nvSpPr>
        <p:spPr>
          <a:xfrm>
            <a:off x="9109838" y="1436762"/>
            <a:ext cx="0" cy="481647"/>
          </a:xfrm>
          <a:custGeom>
            <a:avLst/>
            <a:gdLst/>
            <a:ahLst/>
            <a:cxnLst/>
            <a:rect l="0" t="0" r="0" b="0"/>
            <a:pathLst>
              <a:path h="481647">
                <a:moveTo>
                  <a:pt x="0" y="0"/>
                </a:moveTo>
                <a:lnTo>
                  <a:pt x="0" y="481647"/>
                </a:lnTo>
              </a:path>
            </a:pathLst>
          </a:custGeom>
          <a:ln w="13550" cap="flat">
            <a:solidFill>
              <a:srgbClr val="000000">
                <a:alpha val="100000"/>
              </a:srgbClr>
            </a:solidFill>
            <a:prstDash val="solid"/>
            <a:round/>
          </a:ln>
        </p:spPr>
        <p:txBody>
          <a:bodyPr/>
          <a:lstStyle/>
          <a:p>
            <a:endParaRPr/>
          </a:p>
        </p:txBody>
      </p:sp>
      <p:sp>
        <p:nvSpPr>
          <p:cNvPr id="111" name="pl41"/>
          <p:cNvSpPr/>
          <p:nvPr/>
        </p:nvSpPr>
        <p:spPr>
          <a:xfrm>
            <a:off x="9023890" y="1918410"/>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12" name="rc42"/>
          <p:cNvSpPr/>
          <p:nvPr/>
        </p:nvSpPr>
        <p:spPr>
          <a:xfrm>
            <a:off x="6359511" y="1069832"/>
            <a:ext cx="3781699" cy="4959426"/>
          </a:xfrm>
          <a:prstGeom prst="rect">
            <a:avLst/>
          </a:prstGeom>
          <a:ln w="13550" cap="rnd">
            <a:solidFill>
              <a:srgbClr val="333333">
                <a:alpha val="100000"/>
              </a:srgbClr>
            </a:solidFill>
            <a:prstDash val="solid"/>
            <a:round/>
          </a:ln>
        </p:spPr>
        <p:txBody>
          <a:bodyPr/>
          <a:lstStyle/>
          <a:p>
            <a:endParaRPr/>
          </a:p>
        </p:txBody>
      </p:sp>
      <p:sp>
        <p:nvSpPr>
          <p:cNvPr id="113" name="rc43"/>
          <p:cNvSpPr/>
          <p:nvPr/>
        </p:nvSpPr>
        <p:spPr>
          <a:xfrm>
            <a:off x="2508222" y="748489"/>
            <a:ext cx="3781699"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14" name="tx44"/>
          <p:cNvSpPr/>
          <p:nvPr/>
        </p:nvSpPr>
        <p:spPr>
          <a:xfrm>
            <a:off x="3989794" y="813315"/>
            <a:ext cx="818554"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Normal</a:t>
            </a:r>
          </a:p>
        </p:txBody>
      </p:sp>
      <p:sp>
        <p:nvSpPr>
          <p:cNvPr id="115" name="rc45"/>
          <p:cNvSpPr/>
          <p:nvPr/>
        </p:nvSpPr>
        <p:spPr>
          <a:xfrm>
            <a:off x="6359511" y="748489"/>
            <a:ext cx="3781699"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16" name="tx46"/>
          <p:cNvSpPr/>
          <p:nvPr/>
        </p:nvSpPr>
        <p:spPr>
          <a:xfrm>
            <a:off x="7876182" y="807759"/>
            <a:ext cx="748357" cy="19248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Obese</a:t>
            </a:r>
          </a:p>
        </p:txBody>
      </p:sp>
      <p:sp>
        <p:nvSpPr>
          <p:cNvPr id="117" name="pl47"/>
          <p:cNvSpPr/>
          <p:nvPr/>
        </p:nvSpPr>
        <p:spPr>
          <a:xfrm>
            <a:off x="3539595" y="602925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18" name="pl48"/>
          <p:cNvSpPr/>
          <p:nvPr/>
        </p:nvSpPr>
        <p:spPr>
          <a:xfrm>
            <a:off x="5258549" y="602925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19" name="tx49"/>
          <p:cNvSpPr/>
          <p:nvPr/>
        </p:nvSpPr>
        <p:spPr>
          <a:xfrm>
            <a:off x="3006604" y="6086729"/>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120" name="tx50"/>
          <p:cNvSpPr/>
          <p:nvPr/>
        </p:nvSpPr>
        <p:spPr>
          <a:xfrm>
            <a:off x="4817274" y="6086531"/>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121" name="pl51"/>
          <p:cNvSpPr/>
          <p:nvPr/>
        </p:nvSpPr>
        <p:spPr>
          <a:xfrm>
            <a:off x="7390883" y="602925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22" name="pl52"/>
          <p:cNvSpPr/>
          <p:nvPr/>
        </p:nvSpPr>
        <p:spPr>
          <a:xfrm>
            <a:off x="9109838" y="6029259"/>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23" name="tx53"/>
          <p:cNvSpPr/>
          <p:nvPr/>
        </p:nvSpPr>
        <p:spPr>
          <a:xfrm>
            <a:off x="6857893" y="6086729"/>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124" name="tx54"/>
          <p:cNvSpPr/>
          <p:nvPr/>
        </p:nvSpPr>
        <p:spPr>
          <a:xfrm>
            <a:off x="8668562" y="6086531"/>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125" name="tx55"/>
          <p:cNvSpPr/>
          <p:nvPr/>
        </p:nvSpPr>
        <p:spPr>
          <a:xfrm>
            <a:off x="2304329" y="5712549"/>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126" name="tx56"/>
          <p:cNvSpPr/>
          <p:nvPr/>
        </p:nvSpPr>
        <p:spPr>
          <a:xfrm>
            <a:off x="2304329" y="4302739"/>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127" name="tx57"/>
          <p:cNvSpPr/>
          <p:nvPr/>
        </p:nvSpPr>
        <p:spPr>
          <a:xfrm>
            <a:off x="2304329" y="2885984"/>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128" name="tx58"/>
          <p:cNvSpPr/>
          <p:nvPr/>
        </p:nvSpPr>
        <p:spPr>
          <a:xfrm>
            <a:off x="2304329" y="1466252"/>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129" name="pl59"/>
          <p:cNvSpPr/>
          <p:nvPr/>
        </p:nvSpPr>
        <p:spPr>
          <a:xfrm>
            <a:off x="2473427" y="580383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0" name="pl60"/>
          <p:cNvSpPr/>
          <p:nvPr/>
        </p:nvSpPr>
        <p:spPr>
          <a:xfrm>
            <a:off x="2473427" y="438846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1" name="pl61"/>
          <p:cNvSpPr/>
          <p:nvPr/>
        </p:nvSpPr>
        <p:spPr>
          <a:xfrm>
            <a:off x="2473427" y="297309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2" name="pl62"/>
          <p:cNvSpPr/>
          <p:nvPr/>
        </p:nvSpPr>
        <p:spPr>
          <a:xfrm>
            <a:off x="2473427" y="155773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3" name="tx63"/>
          <p:cNvSpPr/>
          <p:nvPr/>
        </p:nvSpPr>
        <p:spPr>
          <a:xfrm rot="16200000">
            <a:off x="1271327" y="3456081"/>
            <a:ext cx="1736328"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Reaction Time*</a:t>
            </a:r>
          </a:p>
        </p:txBody>
      </p:sp>
      <p:sp>
        <p:nvSpPr>
          <p:cNvPr id="135" name="tx65"/>
          <p:cNvSpPr/>
          <p:nvPr/>
        </p:nvSpPr>
        <p:spPr>
          <a:xfrm>
            <a:off x="4328381" y="274925"/>
            <a:ext cx="1468065" cy="23891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Word Pairing</a:t>
            </a:r>
          </a:p>
        </p:txBody>
      </p:sp>
      <p:sp>
        <p:nvSpPr>
          <p:cNvPr id="136" name="rc66"/>
          <p:cNvSpPr/>
          <p:nvPr/>
        </p:nvSpPr>
        <p:spPr>
          <a:xfrm>
            <a:off x="5851311" y="313033"/>
            <a:ext cx="219455" cy="219456"/>
          </a:xfrm>
          <a:prstGeom prst="rect">
            <a:avLst/>
          </a:prstGeom>
          <a:solidFill>
            <a:srgbClr val="FFFFFF">
              <a:alpha val="100000"/>
            </a:srgbClr>
          </a:solidFill>
        </p:spPr>
        <p:txBody>
          <a:bodyPr/>
          <a:lstStyle/>
          <a:p>
            <a:endParaRPr/>
          </a:p>
        </p:txBody>
      </p:sp>
      <p:sp>
        <p:nvSpPr>
          <p:cNvPr id="137" name="rc67"/>
          <p:cNvSpPr/>
          <p:nvPr/>
        </p:nvSpPr>
        <p:spPr>
          <a:xfrm>
            <a:off x="5860311" y="322033"/>
            <a:ext cx="201456" cy="201456"/>
          </a:xfrm>
          <a:prstGeom prst="rect">
            <a:avLst/>
          </a:prstGeom>
          <a:solidFill>
            <a:srgbClr val="C93312">
              <a:alpha val="100000"/>
            </a:srgbClr>
          </a:solidFill>
          <a:ln w="13550" cap="rnd">
            <a:solidFill>
              <a:srgbClr val="000000">
                <a:alpha val="100000"/>
              </a:srgbClr>
            </a:solidFill>
            <a:prstDash val="solid"/>
            <a:miter/>
          </a:ln>
        </p:spPr>
        <p:txBody>
          <a:bodyPr/>
          <a:lstStyle/>
          <a:p>
            <a:endParaRPr/>
          </a:p>
        </p:txBody>
      </p:sp>
      <p:sp>
        <p:nvSpPr>
          <p:cNvPr id="138" name="rc68"/>
          <p:cNvSpPr/>
          <p:nvPr/>
        </p:nvSpPr>
        <p:spPr>
          <a:xfrm>
            <a:off x="7191612" y="313033"/>
            <a:ext cx="219455" cy="219456"/>
          </a:xfrm>
          <a:prstGeom prst="rect">
            <a:avLst/>
          </a:prstGeom>
          <a:solidFill>
            <a:srgbClr val="FFFFFF">
              <a:alpha val="100000"/>
            </a:srgbClr>
          </a:solidFill>
        </p:spPr>
        <p:txBody>
          <a:bodyPr/>
          <a:lstStyle/>
          <a:p>
            <a:endParaRPr/>
          </a:p>
        </p:txBody>
      </p:sp>
      <p:sp>
        <p:nvSpPr>
          <p:cNvPr id="139" name="rc69"/>
          <p:cNvSpPr/>
          <p:nvPr/>
        </p:nvSpPr>
        <p:spPr>
          <a:xfrm>
            <a:off x="7200612" y="322033"/>
            <a:ext cx="201456" cy="201456"/>
          </a:xfrm>
          <a:prstGeom prst="rect">
            <a:avLst/>
          </a:prstGeom>
          <a:solidFill>
            <a:srgbClr val="899DA4">
              <a:alpha val="100000"/>
            </a:srgbClr>
          </a:solidFill>
          <a:ln w="13550" cap="rnd">
            <a:solidFill>
              <a:srgbClr val="000000">
                <a:alpha val="100000"/>
              </a:srgbClr>
            </a:solidFill>
            <a:prstDash val="solid"/>
            <a:miter/>
          </a:ln>
        </p:spPr>
        <p:txBody>
          <a:bodyPr/>
          <a:lstStyle/>
          <a:p>
            <a:endParaRPr/>
          </a:p>
        </p:txBody>
      </p:sp>
      <p:sp>
        <p:nvSpPr>
          <p:cNvPr id="140" name="tx70"/>
          <p:cNvSpPr/>
          <p:nvPr/>
        </p:nvSpPr>
        <p:spPr>
          <a:xfrm>
            <a:off x="6098199" y="326518"/>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141" name="tx71"/>
          <p:cNvSpPr/>
          <p:nvPr/>
        </p:nvSpPr>
        <p:spPr>
          <a:xfrm>
            <a:off x="7438500" y="326320"/>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142" name="TextBox 141"/>
          <p:cNvSpPr txBox="1"/>
          <p:nvPr/>
        </p:nvSpPr>
        <p:spPr>
          <a:xfrm>
            <a:off x="74375" y="6505688"/>
            <a:ext cx="7165744" cy="307777"/>
          </a:xfrm>
          <a:prstGeom prst="rect">
            <a:avLst/>
          </a:prstGeom>
          <a:noFill/>
        </p:spPr>
        <p:txBody>
          <a:bodyPr wrap="none" rtlCol="0">
            <a:spAutoFit/>
          </a:bodyPr>
          <a:lstStyle/>
          <a:p>
            <a:r>
              <a:rPr lang="en-US" sz="1400" dirty="0" smtClean="0"/>
              <a:t>* REACTION TIME IS STANDARDIZED BY BLOCK </a:t>
            </a:r>
            <a:r>
              <a:rPr lang="en-US" sz="1400" dirty="0" smtClean="0">
                <a:solidFill>
                  <a:srgbClr val="C00000"/>
                </a:solidFill>
              </a:rPr>
              <a:t>WOLSIEFER, WESTFALL, &amp; JUDD, 2016</a:t>
            </a:r>
            <a:endParaRPr lang="en-US" sz="1400" dirty="0">
              <a:solidFill>
                <a:srgbClr val="C00000"/>
              </a:solidFill>
            </a:endParaRPr>
          </a:p>
        </p:txBody>
      </p:sp>
      <p:sp>
        <p:nvSpPr>
          <p:cNvPr id="143" name="TextBox 142"/>
          <p:cNvSpPr txBox="1"/>
          <p:nvPr/>
        </p:nvSpPr>
        <p:spPr>
          <a:xfrm>
            <a:off x="7804902" y="6506780"/>
            <a:ext cx="4387098" cy="307777"/>
          </a:xfrm>
          <a:prstGeom prst="rect">
            <a:avLst/>
          </a:prstGeom>
          <a:noFill/>
        </p:spPr>
        <p:txBody>
          <a:bodyPr wrap="none" rtlCol="0">
            <a:spAutoFit/>
          </a:bodyPr>
          <a:lstStyle/>
          <a:p>
            <a:r>
              <a:rPr lang="en-US" sz="1400" smtClean="0"/>
              <a:t>ERROR BARS REFLECT 95% CONFIDENCE INTERVALS</a:t>
            </a:r>
            <a:endParaRPr lang="en-US" sz="1400" dirty="0">
              <a:solidFill>
                <a:srgbClr val="C00000"/>
              </a:solidFill>
            </a:endParaRPr>
          </a:p>
        </p:txBody>
      </p:sp>
      <p:sp>
        <p:nvSpPr>
          <p:cNvPr id="144" name="TextBox 143"/>
          <p:cNvSpPr txBox="1"/>
          <p:nvPr/>
        </p:nvSpPr>
        <p:spPr>
          <a:xfrm>
            <a:off x="65525" y="71381"/>
            <a:ext cx="3431709" cy="369332"/>
          </a:xfrm>
          <a:prstGeom prst="rect">
            <a:avLst/>
          </a:prstGeom>
          <a:noFill/>
        </p:spPr>
        <p:txBody>
          <a:bodyPr wrap="none" rtlCol="0">
            <a:spAutoFit/>
          </a:bodyPr>
          <a:lstStyle/>
          <a:p>
            <a:r>
              <a:rPr lang="en-US" dirty="0" smtClean="0"/>
              <a:t>Incongruent </a:t>
            </a:r>
            <a:r>
              <a:rPr lang="mr-IN" dirty="0" smtClean="0"/>
              <a:t>–</a:t>
            </a:r>
            <a:r>
              <a:rPr lang="en-US" dirty="0" smtClean="0"/>
              <a:t> Congruent, </a:t>
            </a:r>
            <a:r>
              <a:rPr lang="en-US" i="1" dirty="0" smtClean="0"/>
              <a:t>p</a:t>
            </a:r>
            <a:r>
              <a:rPr lang="en-US" dirty="0" smtClean="0"/>
              <a:t> &lt; .001</a:t>
            </a:r>
            <a:endParaRPr lang="en-US" dirty="0"/>
          </a:p>
        </p:txBody>
      </p:sp>
    </p:spTree>
    <p:extLst>
      <p:ext uri="{BB962C8B-B14F-4D97-AF65-F5344CB8AC3E}">
        <p14:creationId xmlns:p14="http://schemas.microsoft.com/office/powerpoint/2010/main" val="85748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104" grpId="0" animBg="1"/>
      <p:bldP spid="105" grpId="0" animBg="1"/>
      <p:bldP spid="106" grpId="0" animBg="1"/>
      <p:bldP spid="107" grpId="0" animBg="1"/>
      <p:bldP spid="108" grpId="0" animBg="1"/>
      <p:bldP spid="109" grpId="0" animBg="1"/>
      <p:bldP spid="110" grpId="0" animBg="1"/>
      <p:bldP spid="1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Disease-health IAT: DISFIGURED targets</a:t>
            </a:r>
            <a:endParaRPr lang="en-US" sz="2400" dirty="0"/>
          </a:p>
        </p:txBody>
      </p:sp>
      <p:sp>
        <p:nvSpPr>
          <p:cNvPr id="3" name="Content Placeholder 2"/>
          <p:cNvSpPr>
            <a:spLocks noGrp="1"/>
          </p:cNvSpPr>
          <p:nvPr>
            <p:ph idx="1"/>
          </p:nvPr>
        </p:nvSpPr>
        <p:spPr/>
        <p:txBody>
          <a:bodyPr>
            <a:normAutofit/>
          </a:bodyPr>
          <a:lstStyle/>
          <a:p>
            <a:r>
              <a:rPr lang="en-US" sz="2400" dirty="0" smtClean="0"/>
              <a:t>105 community members near MIT Sloan </a:t>
            </a:r>
            <a:r>
              <a:rPr lang="en-US" sz="2400" dirty="0"/>
              <a:t>S</a:t>
            </a:r>
            <a:r>
              <a:rPr lang="en-US" sz="2400" dirty="0" smtClean="0"/>
              <a:t>chool of Management</a:t>
            </a:r>
          </a:p>
          <a:p>
            <a:r>
              <a:rPr lang="en-US" sz="2400" dirty="0" err="1" smtClean="0"/>
              <a:t>M</a:t>
            </a:r>
            <a:r>
              <a:rPr lang="en-US" sz="2400" baseline="-25000" dirty="0" err="1"/>
              <a:t>A</a:t>
            </a:r>
            <a:r>
              <a:rPr lang="en-US" sz="2400" baseline="-25000" dirty="0" err="1" smtClean="0"/>
              <a:t>ge</a:t>
            </a:r>
            <a:r>
              <a:rPr lang="en-US" sz="2400" dirty="0" smtClean="0"/>
              <a:t> = 33.78, </a:t>
            </a:r>
            <a:r>
              <a:rPr lang="en-US" sz="2400" dirty="0" err="1" smtClean="0"/>
              <a:t>SD</a:t>
            </a:r>
            <a:r>
              <a:rPr lang="en-US" sz="2400" baseline="-25000" dirty="0" err="1"/>
              <a:t>A</a:t>
            </a:r>
            <a:r>
              <a:rPr lang="en-US" sz="2400" baseline="-25000" dirty="0" err="1" smtClean="0"/>
              <a:t>ge</a:t>
            </a:r>
            <a:r>
              <a:rPr lang="en-US" sz="2400" dirty="0" smtClean="0"/>
              <a:t> = 12.85</a:t>
            </a:r>
          </a:p>
          <a:p>
            <a:r>
              <a:rPr lang="en-US" sz="2400" dirty="0" smtClean="0"/>
              <a:t>41 men and 64 women</a:t>
            </a:r>
          </a:p>
        </p:txBody>
      </p:sp>
    </p:spTree>
    <p:extLst>
      <p:ext uri="{BB962C8B-B14F-4D97-AF65-F5344CB8AC3E}">
        <p14:creationId xmlns:p14="http://schemas.microsoft.com/office/powerpoint/2010/main" val="9483029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5183" y="188683"/>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HEALTH</a:t>
            </a:r>
            <a:endParaRPr lang="en-US" sz="4000" dirty="0">
              <a:solidFill>
                <a:schemeClr val="tx1">
                  <a:lumMod val="85000"/>
                  <a:lumOff val="15000"/>
                </a:schemeClr>
              </a:solidFill>
            </a:endParaRPr>
          </a:p>
        </p:txBody>
      </p:sp>
      <p:sp>
        <p:nvSpPr>
          <p:cNvPr id="5" name="TextBox 4"/>
          <p:cNvSpPr txBox="1"/>
          <p:nvPr/>
        </p:nvSpPr>
        <p:spPr>
          <a:xfrm>
            <a:off x="7277098" y="188683"/>
            <a:ext cx="2884228" cy="1323439"/>
          </a:xfrm>
          <a:prstGeom prst="rect">
            <a:avLst/>
          </a:prstGeom>
          <a:noFill/>
        </p:spPr>
        <p:txBody>
          <a:bodyPr wrap="square" rtlCol="0">
            <a:spAutoFit/>
          </a:bodyPr>
          <a:lstStyle/>
          <a:p>
            <a:r>
              <a:rPr lang="en-US" sz="4000" smtClean="0">
                <a:solidFill>
                  <a:schemeClr val="tx1">
                    <a:lumMod val="85000"/>
                    <a:lumOff val="15000"/>
                  </a:schemeClr>
                </a:solidFill>
              </a:rPr>
              <a:t>NORMAL OR </a:t>
            </a:r>
            <a:r>
              <a:rPr lang="en-US" sz="4000" dirty="0" smtClean="0">
                <a:solidFill>
                  <a:schemeClr val="tx1">
                    <a:lumMod val="85000"/>
                    <a:lumOff val="15000"/>
                  </a:schemeClr>
                </a:solidFill>
              </a:rPr>
              <a:t>DISEASE</a:t>
            </a:r>
            <a:endParaRPr lang="en-US" sz="4000" dirty="0">
              <a:solidFill>
                <a:schemeClr val="tx1">
                  <a:lumMod val="85000"/>
                  <a:lumOff val="15000"/>
                </a:schemeClr>
              </a:solidFill>
            </a:endParaRPr>
          </a:p>
        </p:txBody>
      </p:sp>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098" y="2582036"/>
            <a:ext cx="2286000" cy="3124196"/>
          </a:xfrm>
          <a:prstGeom prst="rect">
            <a:avLst/>
          </a:prstGeom>
        </p:spPr>
      </p:pic>
    </p:spTree>
    <p:extLst>
      <p:ext uri="{BB962C8B-B14F-4D97-AF65-F5344CB8AC3E}">
        <p14:creationId xmlns:p14="http://schemas.microsoft.com/office/powerpoint/2010/main" val="1388549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17498" y="3075057"/>
            <a:ext cx="3033203" cy="707886"/>
          </a:xfrm>
          <a:prstGeom prst="rect">
            <a:avLst/>
          </a:prstGeom>
        </p:spPr>
        <p:txBody>
          <a:bodyPr wrap="none">
            <a:spAutoFit/>
          </a:bodyPr>
          <a:lstStyle/>
          <a:p>
            <a:r>
              <a:rPr lang="en-US" sz="4000" smtClean="0">
                <a:solidFill>
                  <a:schemeClr val="tx1">
                    <a:lumMod val="85000"/>
                    <a:lumOff val="15000"/>
                  </a:schemeClr>
                </a:solidFill>
              </a:rPr>
              <a:t>INFECTIOUS</a:t>
            </a:r>
            <a:endParaRPr lang="en-US" sz="4000" dirty="0">
              <a:solidFill>
                <a:schemeClr val="tx1">
                  <a:lumMod val="85000"/>
                  <a:lumOff val="15000"/>
                </a:schemeClr>
              </a:solidFill>
            </a:endParaRPr>
          </a:p>
        </p:txBody>
      </p:sp>
      <p:sp>
        <p:nvSpPr>
          <p:cNvPr id="6" name="TextBox 5"/>
          <p:cNvSpPr txBox="1"/>
          <p:nvPr/>
        </p:nvSpPr>
        <p:spPr>
          <a:xfrm>
            <a:off x="2015183" y="188683"/>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HEALTH</a:t>
            </a:r>
            <a:endParaRPr lang="en-US" sz="4000" dirty="0">
              <a:solidFill>
                <a:schemeClr val="tx1">
                  <a:lumMod val="85000"/>
                  <a:lumOff val="15000"/>
                </a:schemeClr>
              </a:solidFill>
            </a:endParaRPr>
          </a:p>
        </p:txBody>
      </p:sp>
      <p:sp>
        <p:nvSpPr>
          <p:cNvPr id="8" name="TextBox 7"/>
          <p:cNvSpPr txBox="1"/>
          <p:nvPr/>
        </p:nvSpPr>
        <p:spPr>
          <a:xfrm>
            <a:off x="7277098" y="188683"/>
            <a:ext cx="2884228" cy="1323439"/>
          </a:xfrm>
          <a:prstGeom prst="rect">
            <a:avLst/>
          </a:prstGeom>
          <a:noFill/>
        </p:spPr>
        <p:txBody>
          <a:bodyPr wrap="square" rtlCol="0">
            <a:spAutoFit/>
          </a:bodyPr>
          <a:lstStyle/>
          <a:p>
            <a:r>
              <a:rPr lang="en-US" sz="4000" smtClean="0">
                <a:solidFill>
                  <a:schemeClr val="tx1">
                    <a:lumMod val="85000"/>
                    <a:lumOff val="15000"/>
                  </a:schemeClr>
                </a:solidFill>
              </a:rPr>
              <a:t>NORMAL OR </a:t>
            </a:r>
            <a:r>
              <a:rPr lang="en-US" sz="4000" dirty="0" smtClean="0">
                <a:solidFill>
                  <a:schemeClr val="tx1">
                    <a:lumMod val="85000"/>
                    <a:lumOff val="15000"/>
                  </a:schemeClr>
                </a:solidFill>
              </a:rPr>
              <a:t>DISEASE</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649377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Solomon Asch (1946)</a:t>
            </a:r>
            <a:endParaRPr lang="en-US" dirty="0"/>
          </a:p>
        </p:txBody>
      </p:sp>
      <p:sp>
        <p:nvSpPr>
          <p:cNvPr id="3" name="Content Placeholder 2"/>
          <p:cNvSpPr>
            <a:spLocks noGrp="1"/>
          </p:cNvSpPr>
          <p:nvPr>
            <p:ph idx="1"/>
          </p:nvPr>
        </p:nvSpPr>
        <p:spPr/>
        <p:txBody>
          <a:bodyPr anchor="ctr">
            <a:noAutofit/>
          </a:bodyPr>
          <a:lstStyle/>
          <a:p>
            <a:pPr marL="0" indent="0" algn="ctr">
              <a:buNone/>
            </a:pPr>
            <a:r>
              <a:rPr lang="en-US" sz="3200" i="1" dirty="0" smtClean="0"/>
              <a:t>“People are </a:t>
            </a:r>
            <a:r>
              <a:rPr lang="en-US" sz="3200" i="1" dirty="0" err="1" smtClean="0"/>
              <a:t>judgey</a:t>
            </a:r>
            <a:r>
              <a:rPr lang="en-US" sz="3200" i="1" dirty="0" smtClean="0"/>
              <a:t>.” (paraphrase)</a:t>
            </a:r>
            <a:endParaRPr lang="en-US" sz="3200" dirty="0"/>
          </a:p>
        </p:txBody>
      </p:sp>
    </p:spTree>
    <p:extLst>
      <p:ext uri="{BB962C8B-B14F-4D97-AF65-F5344CB8AC3E}">
        <p14:creationId xmlns:p14="http://schemas.microsoft.com/office/powerpoint/2010/main" val="13104110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1098" y="2277232"/>
            <a:ext cx="2286000" cy="3429000"/>
          </a:xfrm>
          <a:prstGeom prst="rect">
            <a:avLst/>
          </a:prstGeom>
        </p:spPr>
      </p:pic>
      <p:sp>
        <p:nvSpPr>
          <p:cNvPr id="8" name="TextBox 7"/>
          <p:cNvSpPr txBox="1"/>
          <p:nvPr/>
        </p:nvSpPr>
        <p:spPr>
          <a:xfrm>
            <a:off x="2015183" y="188683"/>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HEALTH</a:t>
            </a:r>
            <a:endParaRPr lang="en-US" sz="4000" dirty="0">
              <a:solidFill>
                <a:schemeClr val="tx1">
                  <a:lumMod val="85000"/>
                  <a:lumOff val="15000"/>
                </a:schemeClr>
              </a:solidFill>
            </a:endParaRPr>
          </a:p>
        </p:txBody>
      </p:sp>
      <p:sp>
        <p:nvSpPr>
          <p:cNvPr id="9" name="TextBox 8"/>
          <p:cNvSpPr txBox="1"/>
          <p:nvPr/>
        </p:nvSpPr>
        <p:spPr>
          <a:xfrm>
            <a:off x="7277098" y="188683"/>
            <a:ext cx="2884228" cy="1323439"/>
          </a:xfrm>
          <a:prstGeom prst="rect">
            <a:avLst/>
          </a:prstGeom>
          <a:noFill/>
        </p:spPr>
        <p:txBody>
          <a:bodyPr wrap="square" rtlCol="0">
            <a:spAutoFit/>
          </a:bodyPr>
          <a:lstStyle/>
          <a:p>
            <a:r>
              <a:rPr lang="en-US" sz="4000" smtClean="0">
                <a:solidFill>
                  <a:schemeClr val="tx1">
                    <a:lumMod val="85000"/>
                    <a:lumOff val="15000"/>
                  </a:schemeClr>
                </a:solidFill>
              </a:rPr>
              <a:t>NORMAL OR </a:t>
            </a:r>
            <a:r>
              <a:rPr lang="en-US" sz="4000" dirty="0" smtClean="0">
                <a:solidFill>
                  <a:schemeClr val="tx1">
                    <a:lumMod val="85000"/>
                    <a:lumOff val="15000"/>
                  </a:schemeClr>
                </a:solidFill>
              </a:rPr>
              <a:t>DISEASE</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572134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818256" y="3075057"/>
            <a:ext cx="2723502" cy="707886"/>
          </a:xfrm>
          <a:prstGeom prst="rect">
            <a:avLst/>
          </a:prstGeom>
        </p:spPr>
        <p:txBody>
          <a:bodyPr wrap="none">
            <a:spAutoFit/>
          </a:bodyPr>
          <a:lstStyle/>
          <a:p>
            <a:r>
              <a:rPr lang="en-US" sz="4000" smtClean="0">
                <a:solidFill>
                  <a:schemeClr val="tx1">
                    <a:lumMod val="85000"/>
                    <a:lumOff val="15000"/>
                  </a:schemeClr>
                </a:solidFill>
              </a:rPr>
              <a:t>VIGOROUS</a:t>
            </a:r>
            <a:endParaRPr lang="en-US" sz="4000" dirty="0">
              <a:solidFill>
                <a:schemeClr val="tx1">
                  <a:lumMod val="85000"/>
                  <a:lumOff val="15000"/>
                </a:schemeClr>
              </a:solidFill>
            </a:endParaRPr>
          </a:p>
        </p:txBody>
      </p:sp>
      <p:sp>
        <p:nvSpPr>
          <p:cNvPr id="6" name="TextBox 5"/>
          <p:cNvSpPr txBox="1"/>
          <p:nvPr/>
        </p:nvSpPr>
        <p:spPr>
          <a:xfrm>
            <a:off x="2015183" y="188683"/>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HEALTH</a:t>
            </a:r>
            <a:endParaRPr lang="en-US" sz="4000" dirty="0">
              <a:solidFill>
                <a:schemeClr val="tx1">
                  <a:lumMod val="85000"/>
                  <a:lumOff val="15000"/>
                </a:schemeClr>
              </a:solidFill>
            </a:endParaRPr>
          </a:p>
        </p:txBody>
      </p:sp>
      <p:sp>
        <p:nvSpPr>
          <p:cNvPr id="8" name="TextBox 7"/>
          <p:cNvSpPr txBox="1"/>
          <p:nvPr/>
        </p:nvSpPr>
        <p:spPr>
          <a:xfrm>
            <a:off x="7277098" y="188683"/>
            <a:ext cx="2884228" cy="1323439"/>
          </a:xfrm>
          <a:prstGeom prst="rect">
            <a:avLst/>
          </a:prstGeom>
          <a:noFill/>
        </p:spPr>
        <p:txBody>
          <a:bodyPr wrap="square" rtlCol="0">
            <a:spAutoFit/>
          </a:bodyPr>
          <a:lstStyle/>
          <a:p>
            <a:r>
              <a:rPr lang="en-US" sz="4000" smtClean="0">
                <a:solidFill>
                  <a:schemeClr val="tx1">
                    <a:lumMod val="85000"/>
                    <a:lumOff val="15000"/>
                  </a:schemeClr>
                </a:solidFill>
              </a:rPr>
              <a:t>NORMAL OR </a:t>
            </a:r>
            <a:r>
              <a:rPr lang="en-US" sz="4000" dirty="0" smtClean="0">
                <a:solidFill>
                  <a:schemeClr val="tx1">
                    <a:lumMod val="85000"/>
                    <a:lumOff val="15000"/>
                  </a:schemeClr>
                </a:solidFill>
              </a:rPr>
              <a:t>DISEASE</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5876657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72"/>
          <p:cNvSpPr txBox="1"/>
          <p:nvPr/>
        </p:nvSpPr>
        <p:spPr>
          <a:xfrm>
            <a:off x="74375" y="6505688"/>
            <a:ext cx="7165744" cy="307777"/>
          </a:xfrm>
          <a:prstGeom prst="rect">
            <a:avLst/>
          </a:prstGeom>
          <a:noFill/>
        </p:spPr>
        <p:txBody>
          <a:bodyPr wrap="none" rtlCol="0">
            <a:spAutoFit/>
          </a:bodyPr>
          <a:lstStyle/>
          <a:p>
            <a:r>
              <a:rPr lang="en-US" sz="1400" dirty="0" smtClean="0"/>
              <a:t>* REACTION TIME IS STANDARDIZED BY BLOCK </a:t>
            </a:r>
            <a:r>
              <a:rPr lang="en-US" sz="1400" dirty="0" smtClean="0">
                <a:solidFill>
                  <a:srgbClr val="C00000"/>
                </a:solidFill>
              </a:rPr>
              <a:t>WOLSIEFER, WESTFALL, &amp; JUDD, 2016</a:t>
            </a:r>
            <a:endParaRPr lang="en-US" sz="1400" dirty="0">
              <a:solidFill>
                <a:srgbClr val="C00000"/>
              </a:solidFill>
            </a:endParaRPr>
          </a:p>
        </p:txBody>
      </p:sp>
      <p:sp>
        <p:nvSpPr>
          <p:cNvPr id="74" name="TextBox 73"/>
          <p:cNvSpPr txBox="1"/>
          <p:nvPr/>
        </p:nvSpPr>
        <p:spPr>
          <a:xfrm>
            <a:off x="7804902" y="6506780"/>
            <a:ext cx="4387098" cy="307777"/>
          </a:xfrm>
          <a:prstGeom prst="rect">
            <a:avLst/>
          </a:prstGeom>
          <a:noFill/>
        </p:spPr>
        <p:txBody>
          <a:bodyPr wrap="none" rtlCol="0">
            <a:spAutoFit/>
          </a:bodyPr>
          <a:lstStyle/>
          <a:p>
            <a:r>
              <a:rPr lang="en-US" sz="1400" smtClean="0"/>
              <a:t>ERROR BARS REFLECT 95% CONFIDENCE INTERVALS</a:t>
            </a:r>
            <a:endParaRPr lang="en-US" sz="1400" dirty="0">
              <a:solidFill>
                <a:srgbClr val="C00000"/>
              </a:solidFill>
            </a:endParaRPr>
          </a:p>
        </p:txBody>
      </p:sp>
      <p:sp>
        <p:nvSpPr>
          <p:cNvPr id="79" name="pl6"/>
          <p:cNvSpPr/>
          <p:nvPr/>
        </p:nvSpPr>
        <p:spPr>
          <a:xfrm>
            <a:off x="2508222" y="5156592"/>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80" name="pl7"/>
          <p:cNvSpPr/>
          <p:nvPr/>
        </p:nvSpPr>
        <p:spPr>
          <a:xfrm>
            <a:off x="2508222" y="3747811"/>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81" name="pl8"/>
          <p:cNvSpPr/>
          <p:nvPr/>
        </p:nvSpPr>
        <p:spPr>
          <a:xfrm>
            <a:off x="2508222" y="2339030"/>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82" name="pl9"/>
          <p:cNvSpPr/>
          <p:nvPr/>
        </p:nvSpPr>
        <p:spPr>
          <a:xfrm>
            <a:off x="2508222" y="5860982"/>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3" name="pl10"/>
          <p:cNvSpPr/>
          <p:nvPr/>
        </p:nvSpPr>
        <p:spPr>
          <a:xfrm>
            <a:off x="2508222" y="4452201"/>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4" name="pl11"/>
          <p:cNvSpPr/>
          <p:nvPr/>
        </p:nvSpPr>
        <p:spPr>
          <a:xfrm>
            <a:off x="2508222" y="3043420"/>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5" name="pl12"/>
          <p:cNvSpPr/>
          <p:nvPr/>
        </p:nvSpPr>
        <p:spPr>
          <a:xfrm>
            <a:off x="2508222" y="1634639"/>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86" name="pl13"/>
          <p:cNvSpPr/>
          <p:nvPr/>
        </p:nvSpPr>
        <p:spPr>
          <a:xfrm>
            <a:off x="3539595" y="1126984"/>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87" name="pl14"/>
          <p:cNvSpPr/>
          <p:nvPr/>
        </p:nvSpPr>
        <p:spPr>
          <a:xfrm>
            <a:off x="5258549" y="1126984"/>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88" name="rc15"/>
          <p:cNvSpPr/>
          <p:nvPr/>
        </p:nvSpPr>
        <p:spPr>
          <a:xfrm>
            <a:off x="2766065" y="2195883"/>
            <a:ext cx="1547058" cy="3665099"/>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89" name="rc16"/>
          <p:cNvSpPr/>
          <p:nvPr/>
        </p:nvSpPr>
        <p:spPr>
          <a:xfrm>
            <a:off x="4485020" y="1644905"/>
            <a:ext cx="1547058" cy="4216076"/>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90" name="pl17"/>
          <p:cNvSpPr/>
          <p:nvPr/>
        </p:nvSpPr>
        <p:spPr>
          <a:xfrm>
            <a:off x="3453647" y="1904961"/>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1" name="pl18"/>
          <p:cNvSpPr/>
          <p:nvPr/>
        </p:nvSpPr>
        <p:spPr>
          <a:xfrm>
            <a:off x="3539595" y="1904961"/>
            <a:ext cx="0" cy="581844"/>
          </a:xfrm>
          <a:custGeom>
            <a:avLst/>
            <a:gdLst/>
            <a:ahLst/>
            <a:cxnLst/>
            <a:rect l="0" t="0" r="0" b="0"/>
            <a:pathLst>
              <a:path h="581844">
                <a:moveTo>
                  <a:pt x="0" y="0"/>
                </a:moveTo>
                <a:lnTo>
                  <a:pt x="0" y="581844"/>
                </a:lnTo>
              </a:path>
            </a:pathLst>
          </a:custGeom>
          <a:ln w="13550" cap="flat">
            <a:solidFill>
              <a:srgbClr val="000000">
                <a:alpha val="100000"/>
              </a:srgbClr>
            </a:solidFill>
            <a:prstDash val="solid"/>
            <a:round/>
          </a:ln>
        </p:spPr>
        <p:txBody>
          <a:bodyPr/>
          <a:lstStyle/>
          <a:p>
            <a:endParaRPr/>
          </a:p>
        </p:txBody>
      </p:sp>
      <p:sp>
        <p:nvSpPr>
          <p:cNvPr id="92" name="pl19"/>
          <p:cNvSpPr/>
          <p:nvPr/>
        </p:nvSpPr>
        <p:spPr>
          <a:xfrm>
            <a:off x="3453647" y="2486805"/>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3" name="pl20"/>
          <p:cNvSpPr/>
          <p:nvPr/>
        </p:nvSpPr>
        <p:spPr>
          <a:xfrm>
            <a:off x="5172601" y="1352413"/>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4" name="pl21"/>
          <p:cNvSpPr/>
          <p:nvPr/>
        </p:nvSpPr>
        <p:spPr>
          <a:xfrm>
            <a:off x="5258549" y="1352413"/>
            <a:ext cx="0" cy="584985"/>
          </a:xfrm>
          <a:custGeom>
            <a:avLst/>
            <a:gdLst/>
            <a:ahLst/>
            <a:cxnLst/>
            <a:rect l="0" t="0" r="0" b="0"/>
            <a:pathLst>
              <a:path h="584985">
                <a:moveTo>
                  <a:pt x="0" y="0"/>
                </a:moveTo>
                <a:lnTo>
                  <a:pt x="0" y="584985"/>
                </a:lnTo>
              </a:path>
            </a:pathLst>
          </a:custGeom>
          <a:ln w="13550" cap="flat">
            <a:solidFill>
              <a:srgbClr val="000000">
                <a:alpha val="100000"/>
              </a:srgbClr>
            </a:solidFill>
            <a:prstDash val="solid"/>
            <a:round/>
          </a:ln>
        </p:spPr>
        <p:txBody>
          <a:bodyPr/>
          <a:lstStyle/>
          <a:p>
            <a:endParaRPr/>
          </a:p>
        </p:txBody>
      </p:sp>
      <p:sp>
        <p:nvSpPr>
          <p:cNvPr id="95" name="pl22"/>
          <p:cNvSpPr/>
          <p:nvPr/>
        </p:nvSpPr>
        <p:spPr>
          <a:xfrm>
            <a:off x="5172601" y="1937398"/>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96" name="rc23"/>
          <p:cNvSpPr/>
          <p:nvPr/>
        </p:nvSpPr>
        <p:spPr>
          <a:xfrm>
            <a:off x="2508222" y="1126984"/>
            <a:ext cx="3781699" cy="4959426"/>
          </a:xfrm>
          <a:prstGeom prst="rect">
            <a:avLst/>
          </a:prstGeom>
          <a:ln w="13550" cap="rnd">
            <a:solidFill>
              <a:srgbClr val="333333">
                <a:alpha val="100000"/>
              </a:srgbClr>
            </a:solidFill>
            <a:prstDash val="solid"/>
            <a:round/>
          </a:ln>
        </p:spPr>
        <p:txBody>
          <a:bodyPr/>
          <a:lstStyle/>
          <a:p>
            <a:endParaRPr/>
          </a:p>
        </p:txBody>
      </p:sp>
      <p:sp>
        <p:nvSpPr>
          <p:cNvPr id="98" name="pl25"/>
          <p:cNvSpPr/>
          <p:nvPr/>
        </p:nvSpPr>
        <p:spPr>
          <a:xfrm>
            <a:off x="6359511" y="5156592"/>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99" name="pl26"/>
          <p:cNvSpPr/>
          <p:nvPr/>
        </p:nvSpPr>
        <p:spPr>
          <a:xfrm>
            <a:off x="6359511" y="3747811"/>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100" name="pl27"/>
          <p:cNvSpPr/>
          <p:nvPr/>
        </p:nvSpPr>
        <p:spPr>
          <a:xfrm>
            <a:off x="6359511" y="2339030"/>
            <a:ext cx="3781699" cy="0"/>
          </a:xfrm>
          <a:custGeom>
            <a:avLst/>
            <a:gdLst/>
            <a:ahLst/>
            <a:cxnLst/>
            <a:rect l="0" t="0" r="0" b="0"/>
            <a:pathLst>
              <a:path w="3781699">
                <a:moveTo>
                  <a:pt x="0" y="0"/>
                </a:moveTo>
                <a:lnTo>
                  <a:pt x="3781699" y="0"/>
                </a:lnTo>
                <a:lnTo>
                  <a:pt x="3781699" y="0"/>
                </a:lnTo>
              </a:path>
            </a:pathLst>
          </a:custGeom>
          <a:ln w="6775" cap="flat">
            <a:solidFill>
              <a:srgbClr val="EBEBEB">
                <a:alpha val="100000"/>
              </a:srgbClr>
            </a:solidFill>
            <a:prstDash val="solid"/>
            <a:round/>
          </a:ln>
        </p:spPr>
        <p:txBody>
          <a:bodyPr/>
          <a:lstStyle/>
          <a:p>
            <a:endParaRPr/>
          </a:p>
        </p:txBody>
      </p:sp>
      <p:sp>
        <p:nvSpPr>
          <p:cNvPr id="101" name="pl28"/>
          <p:cNvSpPr/>
          <p:nvPr/>
        </p:nvSpPr>
        <p:spPr>
          <a:xfrm>
            <a:off x="6359511" y="5860982"/>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2" name="pl29"/>
          <p:cNvSpPr/>
          <p:nvPr/>
        </p:nvSpPr>
        <p:spPr>
          <a:xfrm>
            <a:off x="6359511" y="4452201"/>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3" name="pl30"/>
          <p:cNvSpPr/>
          <p:nvPr/>
        </p:nvSpPr>
        <p:spPr>
          <a:xfrm>
            <a:off x="6359511" y="3043420"/>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4" name="pl31"/>
          <p:cNvSpPr/>
          <p:nvPr/>
        </p:nvSpPr>
        <p:spPr>
          <a:xfrm>
            <a:off x="6359511" y="1634639"/>
            <a:ext cx="3781699" cy="0"/>
          </a:xfrm>
          <a:custGeom>
            <a:avLst/>
            <a:gdLst/>
            <a:ahLst/>
            <a:cxnLst/>
            <a:rect l="0" t="0" r="0" b="0"/>
            <a:pathLst>
              <a:path w="3781699">
                <a:moveTo>
                  <a:pt x="0" y="0"/>
                </a:moveTo>
                <a:lnTo>
                  <a:pt x="3781699" y="0"/>
                </a:lnTo>
                <a:lnTo>
                  <a:pt x="3781699" y="0"/>
                </a:lnTo>
              </a:path>
            </a:pathLst>
          </a:custGeom>
          <a:ln w="13550" cap="flat">
            <a:solidFill>
              <a:srgbClr val="EBEBEB">
                <a:alpha val="100000"/>
              </a:srgbClr>
            </a:solidFill>
            <a:prstDash val="solid"/>
            <a:round/>
          </a:ln>
        </p:spPr>
        <p:txBody>
          <a:bodyPr/>
          <a:lstStyle/>
          <a:p>
            <a:endParaRPr/>
          </a:p>
        </p:txBody>
      </p:sp>
      <p:sp>
        <p:nvSpPr>
          <p:cNvPr id="105" name="pl32"/>
          <p:cNvSpPr/>
          <p:nvPr/>
        </p:nvSpPr>
        <p:spPr>
          <a:xfrm>
            <a:off x="7390883" y="1126984"/>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106" name="pl33"/>
          <p:cNvSpPr/>
          <p:nvPr/>
        </p:nvSpPr>
        <p:spPr>
          <a:xfrm>
            <a:off x="9109838" y="1126984"/>
            <a:ext cx="0" cy="4959426"/>
          </a:xfrm>
          <a:custGeom>
            <a:avLst/>
            <a:gdLst/>
            <a:ahLst/>
            <a:cxnLst/>
            <a:rect l="0" t="0" r="0" b="0"/>
            <a:pathLst>
              <a:path h="4959426">
                <a:moveTo>
                  <a:pt x="0" y="4959426"/>
                </a:moveTo>
                <a:lnTo>
                  <a:pt x="0" y="0"/>
                </a:lnTo>
                <a:lnTo>
                  <a:pt x="0" y="0"/>
                </a:lnTo>
              </a:path>
            </a:pathLst>
          </a:custGeom>
          <a:ln w="13550" cap="flat">
            <a:solidFill>
              <a:srgbClr val="EBEBEB">
                <a:alpha val="100000"/>
              </a:srgbClr>
            </a:solidFill>
            <a:prstDash val="solid"/>
            <a:round/>
          </a:ln>
        </p:spPr>
        <p:txBody>
          <a:bodyPr/>
          <a:lstStyle/>
          <a:p>
            <a:endParaRPr/>
          </a:p>
        </p:txBody>
      </p:sp>
      <p:sp>
        <p:nvSpPr>
          <p:cNvPr id="107" name="rc34"/>
          <p:cNvSpPr/>
          <p:nvPr/>
        </p:nvSpPr>
        <p:spPr>
          <a:xfrm>
            <a:off x="6617354" y="1757930"/>
            <a:ext cx="1547058" cy="4103051"/>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08" name="rc35"/>
          <p:cNvSpPr/>
          <p:nvPr/>
        </p:nvSpPr>
        <p:spPr>
          <a:xfrm>
            <a:off x="8336308" y="2271450"/>
            <a:ext cx="1547058" cy="3589532"/>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09" name="pl36"/>
          <p:cNvSpPr/>
          <p:nvPr/>
        </p:nvSpPr>
        <p:spPr>
          <a:xfrm>
            <a:off x="7304936" y="1465440"/>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10" name="pl37"/>
          <p:cNvSpPr/>
          <p:nvPr/>
        </p:nvSpPr>
        <p:spPr>
          <a:xfrm>
            <a:off x="7390883" y="1465440"/>
            <a:ext cx="0" cy="584981"/>
          </a:xfrm>
          <a:custGeom>
            <a:avLst/>
            <a:gdLst/>
            <a:ahLst/>
            <a:cxnLst/>
            <a:rect l="0" t="0" r="0" b="0"/>
            <a:pathLst>
              <a:path h="584981">
                <a:moveTo>
                  <a:pt x="0" y="0"/>
                </a:moveTo>
                <a:lnTo>
                  <a:pt x="0" y="584981"/>
                </a:lnTo>
              </a:path>
            </a:pathLst>
          </a:custGeom>
          <a:ln w="13550" cap="flat">
            <a:solidFill>
              <a:srgbClr val="000000">
                <a:alpha val="100000"/>
              </a:srgbClr>
            </a:solidFill>
            <a:prstDash val="solid"/>
            <a:round/>
          </a:ln>
        </p:spPr>
        <p:txBody>
          <a:bodyPr/>
          <a:lstStyle/>
          <a:p>
            <a:endParaRPr/>
          </a:p>
        </p:txBody>
      </p:sp>
      <p:sp>
        <p:nvSpPr>
          <p:cNvPr id="111" name="pl38"/>
          <p:cNvSpPr/>
          <p:nvPr/>
        </p:nvSpPr>
        <p:spPr>
          <a:xfrm>
            <a:off x="7304936" y="2050421"/>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12" name="pl39"/>
          <p:cNvSpPr/>
          <p:nvPr/>
        </p:nvSpPr>
        <p:spPr>
          <a:xfrm>
            <a:off x="9023890" y="1980529"/>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13" name="pl40"/>
          <p:cNvSpPr/>
          <p:nvPr/>
        </p:nvSpPr>
        <p:spPr>
          <a:xfrm>
            <a:off x="9109838" y="1980529"/>
            <a:ext cx="0" cy="581842"/>
          </a:xfrm>
          <a:custGeom>
            <a:avLst/>
            <a:gdLst/>
            <a:ahLst/>
            <a:cxnLst/>
            <a:rect l="0" t="0" r="0" b="0"/>
            <a:pathLst>
              <a:path h="581842">
                <a:moveTo>
                  <a:pt x="0" y="0"/>
                </a:moveTo>
                <a:lnTo>
                  <a:pt x="0" y="581842"/>
                </a:lnTo>
              </a:path>
            </a:pathLst>
          </a:custGeom>
          <a:ln w="13550" cap="flat">
            <a:solidFill>
              <a:srgbClr val="000000">
                <a:alpha val="100000"/>
              </a:srgbClr>
            </a:solidFill>
            <a:prstDash val="solid"/>
            <a:round/>
          </a:ln>
        </p:spPr>
        <p:txBody>
          <a:bodyPr/>
          <a:lstStyle/>
          <a:p>
            <a:endParaRPr/>
          </a:p>
        </p:txBody>
      </p:sp>
      <p:sp>
        <p:nvSpPr>
          <p:cNvPr id="114" name="pl41"/>
          <p:cNvSpPr/>
          <p:nvPr/>
        </p:nvSpPr>
        <p:spPr>
          <a:xfrm>
            <a:off x="9023890" y="2562371"/>
            <a:ext cx="171895" cy="0"/>
          </a:xfrm>
          <a:custGeom>
            <a:avLst/>
            <a:gdLst/>
            <a:ahLst/>
            <a:cxnLst/>
            <a:rect l="0" t="0" r="0" b="0"/>
            <a:pathLst>
              <a:path w="171895">
                <a:moveTo>
                  <a:pt x="0" y="0"/>
                </a:moveTo>
                <a:lnTo>
                  <a:pt x="171895" y="0"/>
                </a:lnTo>
              </a:path>
            </a:pathLst>
          </a:custGeom>
          <a:ln w="13550" cap="flat">
            <a:solidFill>
              <a:srgbClr val="000000">
                <a:alpha val="100000"/>
              </a:srgbClr>
            </a:solidFill>
            <a:prstDash val="solid"/>
            <a:round/>
          </a:ln>
        </p:spPr>
        <p:txBody>
          <a:bodyPr/>
          <a:lstStyle/>
          <a:p>
            <a:endParaRPr/>
          </a:p>
        </p:txBody>
      </p:sp>
      <p:sp>
        <p:nvSpPr>
          <p:cNvPr id="115" name="rc42"/>
          <p:cNvSpPr/>
          <p:nvPr/>
        </p:nvSpPr>
        <p:spPr>
          <a:xfrm>
            <a:off x="6359511" y="1126984"/>
            <a:ext cx="3781699" cy="4959426"/>
          </a:xfrm>
          <a:prstGeom prst="rect">
            <a:avLst/>
          </a:prstGeom>
          <a:ln w="13550" cap="rnd">
            <a:solidFill>
              <a:srgbClr val="333333">
                <a:alpha val="100000"/>
              </a:srgbClr>
            </a:solidFill>
            <a:prstDash val="solid"/>
            <a:round/>
          </a:ln>
        </p:spPr>
        <p:txBody>
          <a:bodyPr/>
          <a:lstStyle/>
          <a:p>
            <a:endParaRPr/>
          </a:p>
        </p:txBody>
      </p:sp>
      <p:sp>
        <p:nvSpPr>
          <p:cNvPr id="116" name="rc43"/>
          <p:cNvSpPr/>
          <p:nvPr/>
        </p:nvSpPr>
        <p:spPr>
          <a:xfrm>
            <a:off x="2508222" y="805641"/>
            <a:ext cx="3781699"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17" name="tx44"/>
          <p:cNvSpPr/>
          <p:nvPr/>
        </p:nvSpPr>
        <p:spPr>
          <a:xfrm>
            <a:off x="3827324" y="816492"/>
            <a:ext cx="1143496" cy="2409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Disfigured</a:t>
            </a:r>
          </a:p>
        </p:txBody>
      </p:sp>
      <p:sp>
        <p:nvSpPr>
          <p:cNvPr id="118" name="rc45"/>
          <p:cNvSpPr/>
          <p:nvPr/>
        </p:nvSpPr>
        <p:spPr>
          <a:xfrm>
            <a:off x="6359511" y="805641"/>
            <a:ext cx="3781699"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19" name="tx46"/>
          <p:cNvSpPr/>
          <p:nvPr/>
        </p:nvSpPr>
        <p:spPr>
          <a:xfrm>
            <a:off x="7841083" y="870467"/>
            <a:ext cx="818554"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Normal</a:t>
            </a:r>
          </a:p>
        </p:txBody>
      </p:sp>
      <p:sp>
        <p:nvSpPr>
          <p:cNvPr id="120" name="pl47"/>
          <p:cNvSpPr/>
          <p:nvPr/>
        </p:nvSpPr>
        <p:spPr>
          <a:xfrm>
            <a:off x="3539595" y="60864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21" name="pl48"/>
          <p:cNvSpPr/>
          <p:nvPr/>
        </p:nvSpPr>
        <p:spPr>
          <a:xfrm>
            <a:off x="5258549" y="60864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22" name="tx49"/>
          <p:cNvSpPr/>
          <p:nvPr/>
        </p:nvSpPr>
        <p:spPr>
          <a:xfrm>
            <a:off x="3006604" y="6143881"/>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123" name="tx50"/>
          <p:cNvSpPr/>
          <p:nvPr/>
        </p:nvSpPr>
        <p:spPr>
          <a:xfrm>
            <a:off x="4817274" y="6143683"/>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124" name="pl51"/>
          <p:cNvSpPr/>
          <p:nvPr/>
        </p:nvSpPr>
        <p:spPr>
          <a:xfrm>
            <a:off x="7390883" y="60864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25" name="pl52"/>
          <p:cNvSpPr/>
          <p:nvPr/>
        </p:nvSpPr>
        <p:spPr>
          <a:xfrm>
            <a:off x="9109838" y="6086411"/>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26" name="tx53"/>
          <p:cNvSpPr/>
          <p:nvPr/>
        </p:nvSpPr>
        <p:spPr>
          <a:xfrm>
            <a:off x="6857893" y="6143881"/>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127" name="tx54"/>
          <p:cNvSpPr/>
          <p:nvPr/>
        </p:nvSpPr>
        <p:spPr>
          <a:xfrm>
            <a:off x="8668562" y="6143683"/>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128" name="tx55"/>
          <p:cNvSpPr/>
          <p:nvPr/>
        </p:nvSpPr>
        <p:spPr>
          <a:xfrm>
            <a:off x="2304329" y="5769701"/>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129" name="tx56"/>
          <p:cNvSpPr/>
          <p:nvPr/>
        </p:nvSpPr>
        <p:spPr>
          <a:xfrm>
            <a:off x="2304329" y="4366476"/>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130" name="tx57"/>
          <p:cNvSpPr/>
          <p:nvPr/>
        </p:nvSpPr>
        <p:spPr>
          <a:xfrm>
            <a:off x="2304329" y="2956306"/>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131" name="tx58"/>
          <p:cNvSpPr/>
          <p:nvPr/>
        </p:nvSpPr>
        <p:spPr>
          <a:xfrm>
            <a:off x="2304329" y="1543160"/>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132" name="pl59"/>
          <p:cNvSpPr/>
          <p:nvPr/>
        </p:nvSpPr>
        <p:spPr>
          <a:xfrm>
            <a:off x="2473427" y="586098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3" name="pl60"/>
          <p:cNvSpPr/>
          <p:nvPr/>
        </p:nvSpPr>
        <p:spPr>
          <a:xfrm>
            <a:off x="2473427" y="445220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4" name="pl61"/>
          <p:cNvSpPr/>
          <p:nvPr/>
        </p:nvSpPr>
        <p:spPr>
          <a:xfrm>
            <a:off x="2473427" y="304342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5" name="pl62"/>
          <p:cNvSpPr/>
          <p:nvPr/>
        </p:nvSpPr>
        <p:spPr>
          <a:xfrm>
            <a:off x="2473427" y="163463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6" name="tx63"/>
          <p:cNvSpPr/>
          <p:nvPr/>
        </p:nvSpPr>
        <p:spPr>
          <a:xfrm rot="16200000">
            <a:off x="1271327" y="3513233"/>
            <a:ext cx="1736328"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Reaction Time*</a:t>
            </a:r>
          </a:p>
        </p:txBody>
      </p:sp>
      <p:sp>
        <p:nvSpPr>
          <p:cNvPr id="138" name="tx65"/>
          <p:cNvSpPr/>
          <p:nvPr/>
        </p:nvSpPr>
        <p:spPr>
          <a:xfrm>
            <a:off x="4328381" y="332077"/>
            <a:ext cx="1468065" cy="23891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Word Pairing</a:t>
            </a:r>
          </a:p>
        </p:txBody>
      </p:sp>
      <p:sp>
        <p:nvSpPr>
          <p:cNvPr id="139" name="rc66"/>
          <p:cNvSpPr/>
          <p:nvPr/>
        </p:nvSpPr>
        <p:spPr>
          <a:xfrm>
            <a:off x="5851311" y="370185"/>
            <a:ext cx="219455" cy="219456"/>
          </a:xfrm>
          <a:prstGeom prst="rect">
            <a:avLst/>
          </a:prstGeom>
          <a:solidFill>
            <a:srgbClr val="FFFFFF">
              <a:alpha val="100000"/>
            </a:srgbClr>
          </a:solidFill>
        </p:spPr>
        <p:txBody>
          <a:bodyPr/>
          <a:lstStyle/>
          <a:p>
            <a:endParaRPr/>
          </a:p>
        </p:txBody>
      </p:sp>
      <p:sp>
        <p:nvSpPr>
          <p:cNvPr id="140" name="rc67"/>
          <p:cNvSpPr/>
          <p:nvPr/>
        </p:nvSpPr>
        <p:spPr>
          <a:xfrm>
            <a:off x="5860311" y="379185"/>
            <a:ext cx="201456" cy="201456"/>
          </a:xfrm>
          <a:prstGeom prst="rect">
            <a:avLst/>
          </a:prstGeom>
          <a:solidFill>
            <a:srgbClr val="C93312">
              <a:alpha val="100000"/>
            </a:srgbClr>
          </a:solidFill>
          <a:ln w="13550" cap="rnd">
            <a:solidFill>
              <a:srgbClr val="000000">
                <a:alpha val="100000"/>
              </a:srgbClr>
            </a:solidFill>
            <a:prstDash val="solid"/>
            <a:miter/>
          </a:ln>
        </p:spPr>
        <p:txBody>
          <a:bodyPr/>
          <a:lstStyle/>
          <a:p>
            <a:endParaRPr/>
          </a:p>
        </p:txBody>
      </p:sp>
      <p:sp>
        <p:nvSpPr>
          <p:cNvPr id="141" name="rc68"/>
          <p:cNvSpPr/>
          <p:nvPr/>
        </p:nvSpPr>
        <p:spPr>
          <a:xfrm>
            <a:off x="7191612" y="370185"/>
            <a:ext cx="219455" cy="219456"/>
          </a:xfrm>
          <a:prstGeom prst="rect">
            <a:avLst/>
          </a:prstGeom>
          <a:solidFill>
            <a:srgbClr val="FFFFFF">
              <a:alpha val="100000"/>
            </a:srgbClr>
          </a:solidFill>
        </p:spPr>
        <p:txBody>
          <a:bodyPr/>
          <a:lstStyle/>
          <a:p>
            <a:endParaRPr/>
          </a:p>
        </p:txBody>
      </p:sp>
      <p:sp>
        <p:nvSpPr>
          <p:cNvPr id="142" name="rc69"/>
          <p:cNvSpPr/>
          <p:nvPr/>
        </p:nvSpPr>
        <p:spPr>
          <a:xfrm>
            <a:off x="7200612" y="379185"/>
            <a:ext cx="201456" cy="201456"/>
          </a:xfrm>
          <a:prstGeom prst="rect">
            <a:avLst/>
          </a:prstGeom>
          <a:solidFill>
            <a:srgbClr val="899DA4">
              <a:alpha val="100000"/>
            </a:srgbClr>
          </a:solidFill>
          <a:ln w="13550" cap="rnd">
            <a:solidFill>
              <a:srgbClr val="000000">
                <a:alpha val="100000"/>
              </a:srgbClr>
            </a:solidFill>
            <a:prstDash val="solid"/>
            <a:miter/>
          </a:ln>
        </p:spPr>
        <p:txBody>
          <a:bodyPr/>
          <a:lstStyle/>
          <a:p>
            <a:endParaRPr/>
          </a:p>
        </p:txBody>
      </p:sp>
      <p:sp>
        <p:nvSpPr>
          <p:cNvPr id="143" name="tx70"/>
          <p:cNvSpPr/>
          <p:nvPr/>
        </p:nvSpPr>
        <p:spPr>
          <a:xfrm>
            <a:off x="6098199" y="383670"/>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144" name="tx71"/>
          <p:cNvSpPr/>
          <p:nvPr/>
        </p:nvSpPr>
        <p:spPr>
          <a:xfrm>
            <a:off x="7438500" y="383472"/>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145" name="TextBox 144"/>
          <p:cNvSpPr txBox="1"/>
          <p:nvPr/>
        </p:nvSpPr>
        <p:spPr>
          <a:xfrm>
            <a:off x="65525" y="71381"/>
            <a:ext cx="3431709" cy="369332"/>
          </a:xfrm>
          <a:prstGeom prst="rect">
            <a:avLst/>
          </a:prstGeom>
          <a:noFill/>
        </p:spPr>
        <p:txBody>
          <a:bodyPr wrap="none" rtlCol="0">
            <a:spAutoFit/>
          </a:bodyPr>
          <a:lstStyle/>
          <a:p>
            <a:r>
              <a:rPr lang="en-US" dirty="0" smtClean="0"/>
              <a:t>Incongruent </a:t>
            </a:r>
            <a:r>
              <a:rPr lang="mr-IN" dirty="0" smtClean="0"/>
              <a:t>–</a:t>
            </a:r>
            <a:r>
              <a:rPr lang="en-US" dirty="0" smtClean="0"/>
              <a:t> Congruent, </a:t>
            </a:r>
            <a:r>
              <a:rPr lang="en-US" i="1" dirty="0" smtClean="0"/>
              <a:t>p</a:t>
            </a:r>
            <a:r>
              <a:rPr lang="en-US" dirty="0" smtClean="0"/>
              <a:t> &lt; .001</a:t>
            </a:r>
            <a:endParaRPr lang="en-US" dirty="0"/>
          </a:p>
        </p:txBody>
      </p:sp>
    </p:spTree>
    <p:extLst>
      <p:ext uri="{BB962C8B-B14F-4D97-AF65-F5344CB8AC3E}">
        <p14:creationId xmlns:p14="http://schemas.microsoft.com/office/powerpoint/2010/main" val="177275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94" grpId="0" animBg="1"/>
      <p:bldP spid="95" grpId="0" animBg="1"/>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149"/>
          <p:cNvSpPr txBox="1"/>
          <p:nvPr/>
        </p:nvSpPr>
        <p:spPr>
          <a:xfrm>
            <a:off x="74375" y="6505688"/>
            <a:ext cx="7165744" cy="307777"/>
          </a:xfrm>
          <a:prstGeom prst="rect">
            <a:avLst/>
          </a:prstGeom>
          <a:noFill/>
        </p:spPr>
        <p:txBody>
          <a:bodyPr wrap="none" rtlCol="0">
            <a:spAutoFit/>
          </a:bodyPr>
          <a:lstStyle/>
          <a:p>
            <a:r>
              <a:rPr lang="en-US" sz="1400" dirty="0" smtClean="0"/>
              <a:t>* REACTION TIME IS STANDARDIZED BY BLOCK </a:t>
            </a:r>
            <a:r>
              <a:rPr lang="en-US" sz="1400" dirty="0" smtClean="0">
                <a:solidFill>
                  <a:srgbClr val="C00000"/>
                </a:solidFill>
              </a:rPr>
              <a:t>WOLSIEFER, WESTFALL, &amp; JUDD, 2016</a:t>
            </a:r>
            <a:endParaRPr lang="en-US" sz="1400" dirty="0">
              <a:solidFill>
                <a:srgbClr val="C00000"/>
              </a:solidFill>
            </a:endParaRPr>
          </a:p>
        </p:txBody>
      </p:sp>
      <p:sp>
        <p:nvSpPr>
          <p:cNvPr id="151" name="TextBox 150"/>
          <p:cNvSpPr txBox="1"/>
          <p:nvPr/>
        </p:nvSpPr>
        <p:spPr>
          <a:xfrm>
            <a:off x="7804902" y="6506780"/>
            <a:ext cx="4387098" cy="307777"/>
          </a:xfrm>
          <a:prstGeom prst="rect">
            <a:avLst/>
          </a:prstGeom>
          <a:noFill/>
        </p:spPr>
        <p:txBody>
          <a:bodyPr wrap="none" rtlCol="0">
            <a:spAutoFit/>
          </a:bodyPr>
          <a:lstStyle/>
          <a:p>
            <a:r>
              <a:rPr lang="en-US" sz="1400" smtClean="0"/>
              <a:t>ERROR BARS REFLECT 95% CONFIDENCE INTERVALS</a:t>
            </a:r>
            <a:endParaRPr lang="en-US" sz="1400" dirty="0">
              <a:solidFill>
                <a:srgbClr val="C00000"/>
              </a:solidFill>
            </a:endParaRPr>
          </a:p>
        </p:txBody>
      </p:sp>
      <p:sp>
        <p:nvSpPr>
          <p:cNvPr id="157" name="pl6"/>
          <p:cNvSpPr/>
          <p:nvPr/>
        </p:nvSpPr>
        <p:spPr>
          <a:xfrm>
            <a:off x="2508222" y="3091059"/>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58" name="pl7"/>
          <p:cNvSpPr/>
          <p:nvPr/>
        </p:nvSpPr>
        <p:spPr>
          <a:xfrm>
            <a:off x="2508222" y="2380212"/>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59" name="pl8"/>
          <p:cNvSpPr/>
          <p:nvPr/>
        </p:nvSpPr>
        <p:spPr>
          <a:xfrm>
            <a:off x="2508222" y="1669365"/>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60" name="pl9"/>
          <p:cNvSpPr/>
          <p:nvPr/>
        </p:nvSpPr>
        <p:spPr>
          <a:xfrm>
            <a:off x="2508222" y="3446482"/>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61" name="pl10"/>
          <p:cNvSpPr/>
          <p:nvPr/>
        </p:nvSpPr>
        <p:spPr>
          <a:xfrm>
            <a:off x="2508222" y="2735635"/>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62" name="pl11"/>
          <p:cNvSpPr/>
          <p:nvPr/>
        </p:nvSpPr>
        <p:spPr>
          <a:xfrm>
            <a:off x="2508222" y="2024788"/>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63" name="pl12"/>
          <p:cNvSpPr/>
          <p:nvPr/>
        </p:nvSpPr>
        <p:spPr>
          <a:xfrm>
            <a:off x="2508222" y="1313941"/>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64" name="pl13"/>
          <p:cNvSpPr/>
          <p:nvPr/>
        </p:nvSpPr>
        <p:spPr>
          <a:xfrm>
            <a:off x="3160264" y="1112696"/>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165" name="pl14"/>
          <p:cNvSpPr/>
          <p:nvPr/>
        </p:nvSpPr>
        <p:spPr>
          <a:xfrm>
            <a:off x="4247002" y="1112696"/>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166" name="rc15"/>
          <p:cNvSpPr/>
          <p:nvPr/>
        </p:nvSpPr>
        <p:spPr>
          <a:xfrm>
            <a:off x="2671233" y="1554375"/>
            <a:ext cx="978063" cy="1892106"/>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67" name="rc16"/>
          <p:cNvSpPr/>
          <p:nvPr/>
        </p:nvSpPr>
        <p:spPr>
          <a:xfrm>
            <a:off x="3757970" y="1330690"/>
            <a:ext cx="978063" cy="2115791"/>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68" name="pl17"/>
          <p:cNvSpPr/>
          <p:nvPr/>
        </p:nvSpPr>
        <p:spPr>
          <a:xfrm>
            <a:off x="3105928" y="1445502"/>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169" name="pl18"/>
          <p:cNvSpPr/>
          <p:nvPr/>
        </p:nvSpPr>
        <p:spPr>
          <a:xfrm>
            <a:off x="3160264" y="1445502"/>
            <a:ext cx="0" cy="217746"/>
          </a:xfrm>
          <a:custGeom>
            <a:avLst/>
            <a:gdLst/>
            <a:ahLst/>
            <a:cxnLst/>
            <a:rect l="0" t="0" r="0" b="0"/>
            <a:pathLst>
              <a:path h="217746">
                <a:moveTo>
                  <a:pt x="0" y="0"/>
                </a:moveTo>
                <a:lnTo>
                  <a:pt x="0" y="217746"/>
                </a:lnTo>
              </a:path>
            </a:pathLst>
          </a:custGeom>
          <a:ln w="13550" cap="flat">
            <a:solidFill>
              <a:srgbClr val="000000">
                <a:alpha val="100000"/>
              </a:srgbClr>
            </a:solidFill>
            <a:prstDash val="solid"/>
            <a:round/>
          </a:ln>
        </p:spPr>
        <p:txBody>
          <a:bodyPr/>
          <a:lstStyle/>
          <a:p>
            <a:endParaRPr/>
          </a:p>
        </p:txBody>
      </p:sp>
      <p:sp>
        <p:nvSpPr>
          <p:cNvPr id="170" name="pl19"/>
          <p:cNvSpPr/>
          <p:nvPr/>
        </p:nvSpPr>
        <p:spPr>
          <a:xfrm>
            <a:off x="3105928" y="1663249"/>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171" name="pl20"/>
          <p:cNvSpPr/>
          <p:nvPr/>
        </p:nvSpPr>
        <p:spPr>
          <a:xfrm>
            <a:off x="4192665" y="1223829"/>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172" name="pl21"/>
          <p:cNvSpPr/>
          <p:nvPr/>
        </p:nvSpPr>
        <p:spPr>
          <a:xfrm>
            <a:off x="4247002" y="1223829"/>
            <a:ext cx="0" cy="213723"/>
          </a:xfrm>
          <a:custGeom>
            <a:avLst/>
            <a:gdLst/>
            <a:ahLst/>
            <a:cxnLst/>
            <a:rect l="0" t="0" r="0" b="0"/>
            <a:pathLst>
              <a:path h="213723">
                <a:moveTo>
                  <a:pt x="0" y="0"/>
                </a:moveTo>
                <a:lnTo>
                  <a:pt x="0" y="213723"/>
                </a:lnTo>
              </a:path>
            </a:pathLst>
          </a:custGeom>
          <a:ln w="13550" cap="flat">
            <a:solidFill>
              <a:srgbClr val="000000">
                <a:alpha val="100000"/>
              </a:srgbClr>
            </a:solidFill>
            <a:prstDash val="solid"/>
            <a:round/>
          </a:ln>
        </p:spPr>
        <p:txBody>
          <a:bodyPr/>
          <a:lstStyle/>
          <a:p>
            <a:endParaRPr/>
          </a:p>
        </p:txBody>
      </p:sp>
      <p:sp>
        <p:nvSpPr>
          <p:cNvPr id="173" name="pl22"/>
          <p:cNvSpPr/>
          <p:nvPr/>
        </p:nvSpPr>
        <p:spPr>
          <a:xfrm>
            <a:off x="4192665" y="1437552"/>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174" name="rc23"/>
          <p:cNvSpPr/>
          <p:nvPr/>
        </p:nvSpPr>
        <p:spPr>
          <a:xfrm>
            <a:off x="2508222" y="1112696"/>
            <a:ext cx="2390822" cy="2444918"/>
          </a:xfrm>
          <a:prstGeom prst="rect">
            <a:avLst/>
          </a:prstGeom>
          <a:ln w="13550" cap="rnd">
            <a:solidFill>
              <a:srgbClr val="333333">
                <a:alpha val="100000"/>
              </a:srgbClr>
            </a:solidFill>
            <a:prstDash val="solid"/>
            <a:round/>
          </a:ln>
        </p:spPr>
        <p:txBody>
          <a:bodyPr/>
          <a:lstStyle/>
          <a:p>
            <a:endParaRPr/>
          </a:p>
        </p:txBody>
      </p:sp>
      <p:sp>
        <p:nvSpPr>
          <p:cNvPr id="176" name="pl25"/>
          <p:cNvSpPr/>
          <p:nvPr/>
        </p:nvSpPr>
        <p:spPr>
          <a:xfrm>
            <a:off x="2508222" y="5605567"/>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77" name="pl26"/>
          <p:cNvSpPr/>
          <p:nvPr/>
        </p:nvSpPr>
        <p:spPr>
          <a:xfrm>
            <a:off x="2508222" y="4894719"/>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78" name="pl27"/>
          <p:cNvSpPr/>
          <p:nvPr/>
        </p:nvSpPr>
        <p:spPr>
          <a:xfrm>
            <a:off x="2508222" y="4183872"/>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79" name="pl28"/>
          <p:cNvSpPr/>
          <p:nvPr/>
        </p:nvSpPr>
        <p:spPr>
          <a:xfrm>
            <a:off x="2508222" y="5960990"/>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80" name="pl29"/>
          <p:cNvSpPr/>
          <p:nvPr/>
        </p:nvSpPr>
        <p:spPr>
          <a:xfrm>
            <a:off x="2508222" y="5250143"/>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81" name="pl30"/>
          <p:cNvSpPr/>
          <p:nvPr/>
        </p:nvSpPr>
        <p:spPr>
          <a:xfrm>
            <a:off x="2508222" y="4539296"/>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82" name="pl31"/>
          <p:cNvSpPr/>
          <p:nvPr/>
        </p:nvSpPr>
        <p:spPr>
          <a:xfrm>
            <a:off x="2508222" y="3828449"/>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83" name="pl32"/>
          <p:cNvSpPr/>
          <p:nvPr/>
        </p:nvSpPr>
        <p:spPr>
          <a:xfrm>
            <a:off x="3160264" y="3627204"/>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184" name="pl33"/>
          <p:cNvSpPr/>
          <p:nvPr/>
        </p:nvSpPr>
        <p:spPr>
          <a:xfrm>
            <a:off x="4247002" y="3627204"/>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185" name="rc34"/>
          <p:cNvSpPr/>
          <p:nvPr/>
        </p:nvSpPr>
        <p:spPr>
          <a:xfrm>
            <a:off x="2508222" y="3627204"/>
            <a:ext cx="2390822" cy="2444918"/>
          </a:xfrm>
          <a:prstGeom prst="rect">
            <a:avLst/>
          </a:prstGeom>
          <a:ln w="13550" cap="rnd">
            <a:solidFill>
              <a:srgbClr val="333333">
                <a:alpha val="100000"/>
              </a:srgbClr>
            </a:solidFill>
            <a:prstDash val="solid"/>
            <a:round/>
          </a:ln>
        </p:spPr>
        <p:txBody>
          <a:bodyPr/>
          <a:lstStyle/>
          <a:p>
            <a:endParaRPr/>
          </a:p>
        </p:txBody>
      </p:sp>
      <p:sp>
        <p:nvSpPr>
          <p:cNvPr id="187" name="pl36"/>
          <p:cNvSpPr/>
          <p:nvPr/>
        </p:nvSpPr>
        <p:spPr>
          <a:xfrm>
            <a:off x="4968633" y="3091059"/>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88" name="pl37"/>
          <p:cNvSpPr/>
          <p:nvPr/>
        </p:nvSpPr>
        <p:spPr>
          <a:xfrm>
            <a:off x="4968633" y="2380212"/>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89" name="pl38"/>
          <p:cNvSpPr/>
          <p:nvPr/>
        </p:nvSpPr>
        <p:spPr>
          <a:xfrm>
            <a:off x="4968633" y="1669365"/>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190" name="pl39"/>
          <p:cNvSpPr/>
          <p:nvPr/>
        </p:nvSpPr>
        <p:spPr>
          <a:xfrm>
            <a:off x="4968633" y="3446482"/>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91" name="pl40"/>
          <p:cNvSpPr/>
          <p:nvPr/>
        </p:nvSpPr>
        <p:spPr>
          <a:xfrm>
            <a:off x="4968633" y="2735635"/>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92" name="pl41"/>
          <p:cNvSpPr/>
          <p:nvPr/>
        </p:nvSpPr>
        <p:spPr>
          <a:xfrm>
            <a:off x="4968633" y="2024788"/>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93" name="pl42"/>
          <p:cNvSpPr/>
          <p:nvPr/>
        </p:nvSpPr>
        <p:spPr>
          <a:xfrm>
            <a:off x="4968633" y="1313941"/>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194" name="pl43"/>
          <p:cNvSpPr/>
          <p:nvPr/>
        </p:nvSpPr>
        <p:spPr>
          <a:xfrm>
            <a:off x="5620676" y="1112696"/>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195" name="pl44"/>
          <p:cNvSpPr/>
          <p:nvPr/>
        </p:nvSpPr>
        <p:spPr>
          <a:xfrm>
            <a:off x="6707413" y="1112696"/>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196" name="rc45"/>
          <p:cNvSpPr/>
          <p:nvPr/>
        </p:nvSpPr>
        <p:spPr>
          <a:xfrm>
            <a:off x="5131644" y="1345216"/>
            <a:ext cx="978063" cy="2101265"/>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97" name="rc46"/>
          <p:cNvSpPr/>
          <p:nvPr/>
        </p:nvSpPr>
        <p:spPr>
          <a:xfrm>
            <a:off x="6218381" y="1551802"/>
            <a:ext cx="978063" cy="1894679"/>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98" name="pl47"/>
          <p:cNvSpPr/>
          <p:nvPr/>
        </p:nvSpPr>
        <p:spPr>
          <a:xfrm>
            <a:off x="5566339" y="1238358"/>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199" name="pl48"/>
          <p:cNvSpPr/>
          <p:nvPr/>
        </p:nvSpPr>
        <p:spPr>
          <a:xfrm>
            <a:off x="5620676" y="1238358"/>
            <a:ext cx="0" cy="213717"/>
          </a:xfrm>
          <a:custGeom>
            <a:avLst/>
            <a:gdLst/>
            <a:ahLst/>
            <a:cxnLst/>
            <a:rect l="0" t="0" r="0" b="0"/>
            <a:pathLst>
              <a:path h="213717">
                <a:moveTo>
                  <a:pt x="0" y="0"/>
                </a:moveTo>
                <a:lnTo>
                  <a:pt x="0" y="213717"/>
                </a:lnTo>
              </a:path>
            </a:pathLst>
          </a:custGeom>
          <a:ln w="13550" cap="flat">
            <a:solidFill>
              <a:srgbClr val="000000">
                <a:alpha val="100000"/>
              </a:srgbClr>
            </a:solidFill>
            <a:prstDash val="solid"/>
            <a:round/>
          </a:ln>
        </p:spPr>
        <p:txBody>
          <a:bodyPr/>
          <a:lstStyle/>
          <a:p>
            <a:endParaRPr/>
          </a:p>
        </p:txBody>
      </p:sp>
      <p:sp>
        <p:nvSpPr>
          <p:cNvPr id="200" name="pl49"/>
          <p:cNvSpPr/>
          <p:nvPr/>
        </p:nvSpPr>
        <p:spPr>
          <a:xfrm>
            <a:off x="5566339" y="1452075"/>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01" name="pl50"/>
          <p:cNvSpPr/>
          <p:nvPr/>
        </p:nvSpPr>
        <p:spPr>
          <a:xfrm>
            <a:off x="6653076" y="1442929"/>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02" name="pl51"/>
          <p:cNvSpPr/>
          <p:nvPr/>
        </p:nvSpPr>
        <p:spPr>
          <a:xfrm>
            <a:off x="6707413" y="1442929"/>
            <a:ext cx="0" cy="217746"/>
          </a:xfrm>
          <a:custGeom>
            <a:avLst/>
            <a:gdLst/>
            <a:ahLst/>
            <a:cxnLst/>
            <a:rect l="0" t="0" r="0" b="0"/>
            <a:pathLst>
              <a:path h="217746">
                <a:moveTo>
                  <a:pt x="0" y="0"/>
                </a:moveTo>
                <a:lnTo>
                  <a:pt x="0" y="217746"/>
                </a:lnTo>
              </a:path>
            </a:pathLst>
          </a:custGeom>
          <a:ln w="13550" cap="flat">
            <a:solidFill>
              <a:srgbClr val="000000">
                <a:alpha val="100000"/>
              </a:srgbClr>
            </a:solidFill>
            <a:prstDash val="solid"/>
            <a:round/>
          </a:ln>
        </p:spPr>
        <p:txBody>
          <a:bodyPr/>
          <a:lstStyle/>
          <a:p>
            <a:endParaRPr/>
          </a:p>
        </p:txBody>
      </p:sp>
      <p:sp>
        <p:nvSpPr>
          <p:cNvPr id="203" name="pl52"/>
          <p:cNvSpPr/>
          <p:nvPr/>
        </p:nvSpPr>
        <p:spPr>
          <a:xfrm>
            <a:off x="6653076" y="1660676"/>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04" name="rc53"/>
          <p:cNvSpPr/>
          <p:nvPr/>
        </p:nvSpPr>
        <p:spPr>
          <a:xfrm>
            <a:off x="4968633" y="1112696"/>
            <a:ext cx="2390822" cy="2444918"/>
          </a:xfrm>
          <a:prstGeom prst="rect">
            <a:avLst/>
          </a:prstGeom>
          <a:ln w="13550" cap="rnd">
            <a:solidFill>
              <a:srgbClr val="333333">
                <a:alpha val="100000"/>
              </a:srgbClr>
            </a:solidFill>
            <a:prstDash val="solid"/>
            <a:round/>
          </a:ln>
        </p:spPr>
        <p:txBody>
          <a:bodyPr/>
          <a:lstStyle/>
          <a:p>
            <a:endParaRPr/>
          </a:p>
        </p:txBody>
      </p:sp>
      <p:sp>
        <p:nvSpPr>
          <p:cNvPr id="206" name="pl55"/>
          <p:cNvSpPr/>
          <p:nvPr/>
        </p:nvSpPr>
        <p:spPr>
          <a:xfrm>
            <a:off x="4968633" y="5605567"/>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07" name="pl56"/>
          <p:cNvSpPr/>
          <p:nvPr/>
        </p:nvSpPr>
        <p:spPr>
          <a:xfrm>
            <a:off x="4968633" y="4894719"/>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08" name="pl57"/>
          <p:cNvSpPr/>
          <p:nvPr/>
        </p:nvSpPr>
        <p:spPr>
          <a:xfrm>
            <a:off x="4968633" y="4183872"/>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09" name="pl58"/>
          <p:cNvSpPr/>
          <p:nvPr/>
        </p:nvSpPr>
        <p:spPr>
          <a:xfrm>
            <a:off x="4968633" y="5960990"/>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10" name="pl59"/>
          <p:cNvSpPr/>
          <p:nvPr/>
        </p:nvSpPr>
        <p:spPr>
          <a:xfrm>
            <a:off x="4968633" y="5250143"/>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11" name="pl60"/>
          <p:cNvSpPr/>
          <p:nvPr/>
        </p:nvSpPr>
        <p:spPr>
          <a:xfrm>
            <a:off x="4968633" y="4539296"/>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12" name="pl61"/>
          <p:cNvSpPr/>
          <p:nvPr/>
        </p:nvSpPr>
        <p:spPr>
          <a:xfrm>
            <a:off x="4968633" y="3828449"/>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13" name="pl62"/>
          <p:cNvSpPr/>
          <p:nvPr/>
        </p:nvSpPr>
        <p:spPr>
          <a:xfrm>
            <a:off x="5620676" y="3627204"/>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214" name="pl63"/>
          <p:cNvSpPr/>
          <p:nvPr/>
        </p:nvSpPr>
        <p:spPr>
          <a:xfrm>
            <a:off x="6707413" y="3627204"/>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215" name="rc64"/>
          <p:cNvSpPr/>
          <p:nvPr/>
        </p:nvSpPr>
        <p:spPr>
          <a:xfrm>
            <a:off x="5131644" y="3853197"/>
            <a:ext cx="978063" cy="2107792"/>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216" name="rc65"/>
          <p:cNvSpPr/>
          <p:nvPr/>
        </p:nvSpPr>
        <p:spPr>
          <a:xfrm>
            <a:off x="6218381" y="4057155"/>
            <a:ext cx="978063" cy="1903834"/>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217" name="pl66"/>
          <p:cNvSpPr/>
          <p:nvPr/>
        </p:nvSpPr>
        <p:spPr>
          <a:xfrm>
            <a:off x="5566339" y="3738605"/>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18" name="pl67"/>
          <p:cNvSpPr/>
          <p:nvPr/>
        </p:nvSpPr>
        <p:spPr>
          <a:xfrm>
            <a:off x="5620676" y="3738605"/>
            <a:ext cx="0" cy="229185"/>
          </a:xfrm>
          <a:custGeom>
            <a:avLst/>
            <a:gdLst/>
            <a:ahLst/>
            <a:cxnLst/>
            <a:rect l="0" t="0" r="0" b="0"/>
            <a:pathLst>
              <a:path h="229185">
                <a:moveTo>
                  <a:pt x="0" y="0"/>
                </a:moveTo>
                <a:lnTo>
                  <a:pt x="0" y="229185"/>
                </a:lnTo>
              </a:path>
            </a:pathLst>
          </a:custGeom>
          <a:ln w="13550" cap="flat">
            <a:solidFill>
              <a:srgbClr val="000000">
                <a:alpha val="100000"/>
              </a:srgbClr>
            </a:solidFill>
            <a:prstDash val="solid"/>
            <a:round/>
          </a:ln>
        </p:spPr>
        <p:txBody>
          <a:bodyPr/>
          <a:lstStyle/>
          <a:p>
            <a:endParaRPr/>
          </a:p>
        </p:txBody>
      </p:sp>
      <p:sp>
        <p:nvSpPr>
          <p:cNvPr id="219" name="pl68"/>
          <p:cNvSpPr/>
          <p:nvPr/>
        </p:nvSpPr>
        <p:spPr>
          <a:xfrm>
            <a:off x="5566339" y="3967790"/>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20" name="pl69"/>
          <p:cNvSpPr/>
          <p:nvPr/>
        </p:nvSpPr>
        <p:spPr>
          <a:xfrm>
            <a:off x="6653076" y="3941247"/>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21" name="pl70"/>
          <p:cNvSpPr/>
          <p:nvPr/>
        </p:nvSpPr>
        <p:spPr>
          <a:xfrm>
            <a:off x="6707413" y="3941247"/>
            <a:ext cx="0" cy="231816"/>
          </a:xfrm>
          <a:custGeom>
            <a:avLst/>
            <a:gdLst/>
            <a:ahLst/>
            <a:cxnLst/>
            <a:rect l="0" t="0" r="0" b="0"/>
            <a:pathLst>
              <a:path h="231816">
                <a:moveTo>
                  <a:pt x="0" y="0"/>
                </a:moveTo>
                <a:lnTo>
                  <a:pt x="0" y="231816"/>
                </a:lnTo>
              </a:path>
            </a:pathLst>
          </a:custGeom>
          <a:ln w="13550" cap="flat">
            <a:solidFill>
              <a:srgbClr val="000000">
                <a:alpha val="100000"/>
              </a:srgbClr>
            </a:solidFill>
            <a:prstDash val="solid"/>
            <a:round/>
          </a:ln>
        </p:spPr>
        <p:txBody>
          <a:bodyPr/>
          <a:lstStyle/>
          <a:p>
            <a:endParaRPr/>
          </a:p>
        </p:txBody>
      </p:sp>
      <p:sp>
        <p:nvSpPr>
          <p:cNvPr id="222" name="pl71"/>
          <p:cNvSpPr/>
          <p:nvPr/>
        </p:nvSpPr>
        <p:spPr>
          <a:xfrm>
            <a:off x="6653076" y="4173063"/>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23" name="rc72"/>
          <p:cNvSpPr/>
          <p:nvPr/>
        </p:nvSpPr>
        <p:spPr>
          <a:xfrm>
            <a:off x="4968633" y="3627204"/>
            <a:ext cx="2390822" cy="2444918"/>
          </a:xfrm>
          <a:prstGeom prst="rect">
            <a:avLst/>
          </a:prstGeom>
          <a:ln w="13550" cap="rnd">
            <a:solidFill>
              <a:srgbClr val="333333">
                <a:alpha val="100000"/>
              </a:srgbClr>
            </a:solidFill>
            <a:prstDash val="solid"/>
            <a:round/>
          </a:ln>
        </p:spPr>
        <p:txBody>
          <a:bodyPr/>
          <a:lstStyle/>
          <a:p>
            <a:endParaRPr/>
          </a:p>
        </p:txBody>
      </p:sp>
      <p:sp>
        <p:nvSpPr>
          <p:cNvPr id="225" name="pl74"/>
          <p:cNvSpPr/>
          <p:nvPr/>
        </p:nvSpPr>
        <p:spPr>
          <a:xfrm>
            <a:off x="7429045" y="3091059"/>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26" name="pl75"/>
          <p:cNvSpPr/>
          <p:nvPr/>
        </p:nvSpPr>
        <p:spPr>
          <a:xfrm>
            <a:off x="7429045" y="2380212"/>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27" name="pl76"/>
          <p:cNvSpPr/>
          <p:nvPr/>
        </p:nvSpPr>
        <p:spPr>
          <a:xfrm>
            <a:off x="7429045" y="1669365"/>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28" name="pl77"/>
          <p:cNvSpPr/>
          <p:nvPr/>
        </p:nvSpPr>
        <p:spPr>
          <a:xfrm>
            <a:off x="7429045" y="3446482"/>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29" name="pl78"/>
          <p:cNvSpPr/>
          <p:nvPr/>
        </p:nvSpPr>
        <p:spPr>
          <a:xfrm>
            <a:off x="7429045" y="2735635"/>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30" name="pl79"/>
          <p:cNvSpPr/>
          <p:nvPr/>
        </p:nvSpPr>
        <p:spPr>
          <a:xfrm>
            <a:off x="7429045" y="2024788"/>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31" name="pl80"/>
          <p:cNvSpPr/>
          <p:nvPr/>
        </p:nvSpPr>
        <p:spPr>
          <a:xfrm>
            <a:off x="7429045" y="1313941"/>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32" name="pl81"/>
          <p:cNvSpPr/>
          <p:nvPr/>
        </p:nvSpPr>
        <p:spPr>
          <a:xfrm>
            <a:off x="8081087" y="1112696"/>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233" name="pl82"/>
          <p:cNvSpPr/>
          <p:nvPr/>
        </p:nvSpPr>
        <p:spPr>
          <a:xfrm>
            <a:off x="9167824" y="1112696"/>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234" name="rc83"/>
          <p:cNvSpPr/>
          <p:nvPr/>
        </p:nvSpPr>
        <p:spPr>
          <a:xfrm>
            <a:off x="7429045" y="1112696"/>
            <a:ext cx="2390822" cy="2444918"/>
          </a:xfrm>
          <a:prstGeom prst="rect">
            <a:avLst/>
          </a:prstGeom>
          <a:ln w="13550" cap="rnd">
            <a:solidFill>
              <a:srgbClr val="333333">
                <a:alpha val="100000"/>
              </a:srgbClr>
            </a:solidFill>
            <a:prstDash val="solid"/>
            <a:round/>
          </a:ln>
        </p:spPr>
        <p:txBody>
          <a:bodyPr/>
          <a:lstStyle/>
          <a:p>
            <a:endParaRPr/>
          </a:p>
        </p:txBody>
      </p:sp>
      <p:sp>
        <p:nvSpPr>
          <p:cNvPr id="236" name="pl85"/>
          <p:cNvSpPr/>
          <p:nvPr/>
        </p:nvSpPr>
        <p:spPr>
          <a:xfrm>
            <a:off x="7429045" y="5605567"/>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37" name="pl86"/>
          <p:cNvSpPr/>
          <p:nvPr/>
        </p:nvSpPr>
        <p:spPr>
          <a:xfrm>
            <a:off x="7429045" y="4894719"/>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38" name="pl87"/>
          <p:cNvSpPr/>
          <p:nvPr/>
        </p:nvSpPr>
        <p:spPr>
          <a:xfrm>
            <a:off x="7429045" y="4183872"/>
            <a:ext cx="2390822" cy="0"/>
          </a:xfrm>
          <a:custGeom>
            <a:avLst/>
            <a:gdLst/>
            <a:ahLst/>
            <a:cxnLst/>
            <a:rect l="0" t="0" r="0" b="0"/>
            <a:pathLst>
              <a:path w="2390822">
                <a:moveTo>
                  <a:pt x="0" y="0"/>
                </a:moveTo>
                <a:lnTo>
                  <a:pt x="2390822" y="0"/>
                </a:lnTo>
                <a:lnTo>
                  <a:pt x="2390822" y="0"/>
                </a:lnTo>
              </a:path>
            </a:pathLst>
          </a:custGeom>
          <a:ln w="6775" cap="flat">
            <a:solidFill>
              <a:srgbClr val="EBEBEB">
                <a:alpha val="100000"/>
              </a:srgbClr>
            </a:solidFill>
            <a:prstDash val="solid"/>
            <a:round/>
          </a:ln>
        </p:spPr>
        <p:txBody>
          <a:bodyPr/>
          <a:lstStyle/>
          <a:p>
            <a:endParaRPr/>
          </a:p>
        </p:txBody>
      </p:sp>
      <p:sp>
        <p:nvSpPr>
          <p:cNvPr id="239" name="pl88"/>
          <p:cNvSpPr/>
          <p:nvPr/>
        </p:nvSpPr>
        <p:spPr>
          <a:xfrm>
            <a:off x="7429045" y="5960990"/>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40" name="pl89"/>
          <p:cNvSpPr/>
          <p:nvPr/>
        </p:nvSpPr>
        <p:spPr>
          <a:xfrm>
            <a:off x="7429045" y="5250143"/>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41" name="pl90"/>
          <p:cNvSpPr/>
          <p:nvPr/>
        </p:nvSpPr>
        <p:spPr>
          <a:xfrm>
            <a:off x="7429045" y="4539296"/>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42" name="pl91"/>
          <p:cNvSpPr/>
          <p:nvPr/>
        </p:nvSpPr>
        <p:spPr>
          <a:xfrm>
            <a:off x="7429045" y="3828449"/>
            <a:ext cx="2390822" cy="0"/>
          </a:xfrm>
          <a:custGeom>
            <a:avLst/>
            <a:gdLst/>
            <a:ahLst/>
            <a:cxnLst/>
            <a:rect l="0" t="0" r="0" b="0"/>
            <a:pathLst>
              <a:path w="2390822">
                <a:moveTo>
                  <a:pt x="0" y="0"/>
                </a:moveTo>
                <a:lnTo>
                  <a:pt x="2390822" y="0"/>
                </a:lnTo>
                <a:lnTo>
                  <a:pt x="2390822" y="0"/>
                </a:lnTo>
              </a:path>
            </a:pathLst>
          </a:custGeom>
          <a:ln w="13550" cap="flat">
            <a:solidFill>
              <a:srgbClr val="EBEBEB">
                <a:alpha val="100000"/>
              </a:srgbClr>
            </a:solidFill>
            <a:prstDash val="solid"/>
            <a:round/>
          </a:ln>
        </p:spPr>
        <p:txBody>
          <a:bodyPr/>
          <a:lstStyle/>
          <a:p>
            <a:endParaRPr/>
          </a:p>
        </p:txBody>
      </p:sp>
      <p:sp>
        <p:nvSpPr>
          <p:cNvPr id="243" name="pl92"/>
          <p:cNvSpPr/>
          <p:nvPr/>
        </p:nvSpPr>
        <p:spPr>
          <a:xfrm>
            <a:off x="8081087" y="3627204"/>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244" name="pl93"/>
          <p:cNvSpPr/>
          <p:nvPr/>
        </p:nvSpPr>
        <p:spPr>
          <a:xfrm>
            <a:off x="9167824" y="3627204"/>
            <a:ext cx="0" cy="2444918"/>
          </a:xfrm>
          <a:custGeom>
            <a:avLst/>
            <a:gdLst/>
            <a:ahLst/>
            <a:cxnLst/>
            <a:rect l="0" t="0" r="0" b="0"/>
            <a:pathLst>
              <a:path h="2444918">
                <a:moveTo>
                  <a:pt x="0" y="2444918"/>
                </a:moveTo>
                <a:lnTo>
                  <a:pt x="0" y="0"/>
                </a:lnTo>
                <a:lnTo>
                  <a:pt x="0" y="0"/>
                </a:lnTo>
              </a:path>
            </a:pathLst>
          </a:custGeom>
          <a:ln w="13550" cap="flat">
            <a:solidFill>
              <a:srgbClr val="EBEBEB">
                <a:alpha val="100000"/>
              </a:srgbClr>
            </a:solidFill>
            <a:prstDash val="solid"/>
            <a:round/>
          </a:ln>
        </p:spPr>
        <p:txBody>
          <a:bodyPr/>
          <a:lstStyle/>
          <a:p>
            <a:endParaRPr/>
          </a:p>
        </p:txBody>
      </p:sp>
      <p:sp>
        <p:nvSpPr>
          <p:cNvPr id="245" name="rc94"/>
          <p:cNvSpPr/>
          <p:nvPr/>
        </p:nvSpPr>
        <p:spPr>
          <a:xfrm>
            <a:off x="7592055" y="4091830"/>
            <a:ext cx="978063" cy="1869159"/>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246" name="rc95"/>
          <p:cNvSpPr/>
          <p:nvPr/>
        </p:nvSpPr>
        <p:spPr>
          <a:xfrm>
            <a:off x="8678793" y="3924215"/>
            <a:ext cx="978063" cy="2036774"/>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247" name="pl96"/>
          <p:cNvSpPr/>
          <p:nvPr/>
        </p:nvSpPr>
        <p:spPr>
          <a:xfrm>
            <a:off x="8026750" y="3975916"/>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48" name="pl97"/>
          <p:cNvSpPr/>
          <p:nvPr/>
        </p:nvSpPr>
        <p:spPr>
          <a:xfrm>
            <a:off x="8081087" y="3975916"/>
            <a:ext cx="0" cy="231828"/>
          </a:xfrm>
          <a:custGeom>
            <a:avLst/>
            <a:gdLst/>
            <a:ahLst/>
            <a:cxnLst/>
            <a:rect l="0" t="0" r="0" b="0"/>
            <a:pathLst>
              <a:path h="231828">
                <a:moveTo>
                  <a:pt x="0" y="0"/>
                </a:moveTo>
                <a:lnTo>
                  <a:pt x="0" y="231828"/>
                </a:lnTo>
              </a:path>
            </a:pathLst>
          </a:custGeom>
          <a:ln w="13550" cap="flat">
            <a:solidFill>
              <a:srgbClr val="000000">
                <a:alpha val="100000"/>
              </a:srgbClr>
            </a:solidFill>
            <a:prstDash val="solid"/>
            <a:round/>
          </a:ln>
        </p:spPr>
        <p:txBody>
          <a:bodyPr/>
          <a:lstStyle/>
          <a:p>
            <a:endParaRPr/>
          </a:p>
        </p:txBody>
      </p:sp>
      <p:sp>
        <p:nvSpPr>
          <p:cNvPr id="249" name="pl98"/>
          <p:cNvSpPr/>
          <p:nvPr/>
        </p:nvSpPr>
        <p:spPr>
          <a:xfrm>
            <a:off x="8026750" y="4207745"/>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50" name="pl99"/>
          <p:cNvSpPr/>
          <p:nvPr/>
        </p:nvSpPr>
        <p:spPr>
          <a:xfrm>
            <a:off x="9113487" y="3809629"/>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51" name="pl100"/>
          <p:cNvSpPr/>
          <p:nvPr/>
        </p:nvSpPr>
        <p:spPr>
          <a:xfrm>
            <a:off x="9167824" y="3809629"/>
            <a:ext cx="0" cy="229172"/>
          </a:xfrm>
          <a:custGeom>
            <a:avLst/>
            <a:gdLst/>
            <a:ahLst/>
            <a:cxnLst/>
            <a:rect l="0" t="0" r="0" b="0"/>
            <a:pathLst>
              <a:path h="229172">
                <a:moveTo>
                  <a:pt x="0" y="0"/>
                </a:moveTo>
                <a:lnTo>
                  <a:pt x="0" y="229172"/>
                </a:lnTo>
              </a:path>
            </a:pathLst>
          </a:custGeom>
          <a:ln w="13550" cap="flat">
            <a:solidFill>
              <a:srgbClr val="000000">
                <a:alpha val="100000"/>
              </a:srgbClr>
            </a:solidFill>
            <a:prstDash val="solid"/>
            <a:round/>
          </a:ln>
        </p:spPr>
        <p:txBody>
          <a:bodyPr/>
          <a:lstStyle/>
          <a:p>
            <a:endParaRPr/>
          </a:p>
        </p:txBody>
      </p:sp>
      <p:sp>
        <p:nvSpPr>
          <p:cNvPr id="252" name="pl101"/>
          <p:cNvSpPr/>
          <p:nvPr/>
        </p:nvSpPr>
        <p:spPr>
          <a:xfrm>
            <a:off x="9113487" y="4038802"/>
            <a:ext cx="108673" cy="0"/>
          </a:xfrm>
          <a:custGeom>
            <a:avLst/>
            <a:gdLst/>
            <a:ahLst/>
            <a:cxnLst/>
            <a:rect l="0" t="0" r="0" b="0"/>
            <a:pathLst>
              <a:path w="108673">
                <a:moveTo>
                  <a:pt x="0" y="0"/>
                </a:moveTo>
                <a:lnTo>
                  <a:pt x="108673" y="0"/>
                </a:lnTo>
              </a:path>
            </a:pathLst>
          </a:custGeom>
          <a:ln w="13550" cap="flat">
            <a:solidFill>
              <a:srgbClr val="000000">
                <a:alpha val="100000"/>
              </a:srgbClr>
            </a:solidFill>
            <a:prstDash val="solid"/>
            <a:round/>
          </a:ln>
        </p:spPr>
        <p:txBody>
          <a:bodyPr/>
          <a:lstStyle/>
          <a:p>
            <a:endParaRPr/>
          </a:p>
        </p:txBody>
      </p:sp>
      <p:sp>
        <p:nvSpPr>
          <p:cNvPr id="253" name="rc102"/>
          <p:cNvSpPr/>
          <p:nvPr/>
        </p:nvSpPr>
        <p:spPr>
          <a:xfrm>
            <a:off x="7429045" y="3627204"/>
            <a:ext cx="2390822" cy="2444918"/>
          </a:xfrm>
          <a:prstGeom prst="rect">
            <a:avLst/>
          </a:prstGeom>
          <a:ln w="13550" cap="rnd">
            <a:solidFill>
              <a:srgbClr val="333333">
                <a:alpha val="100000"/>
              </a:srgbClr>
            </a:solidFill>
            <a:prstDash val="solid"/>
            <a:round/>
          </a:ln>
        </p:spPr>
        <p:txBody>
          <a:bodyPr/>
          <a:lstStyle/>
          <a:p>
            <a:endParaRPr/>
          </a:p>
        </p:txBody>
      </p:sp>
      <p:sp>
        <p:nvSpPr>
          <p:cNvPr id="254" name="rc103"/>
          <p:cNvSpPr/>
          <p:nvPr/>
        </p:nvSpPr>
        <p:spPr>
          <a:xfrm>
            <a:off x="2508222" y="791353"/>
            <a:ext cx="2390822"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55" name="tx104"/>
          <p:cNvSpPr/>
          <p:nvPr/>
        </p:nvSpPr>
        <p:spPr>
          <a:xfrm>
            <a:off x="3131885" y="802204"/>
            <a:ext cx="1143496" cy="2409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Disfigured</a:t>
            </a:r>
          </a:p>
        </p:txBody>
      </p:sp>
      <p:sp>
        <p:nvSpPr>
          <p:cNvPr id="256" name="rc105"/>
          <p:cNvSpPr/>
          <p:nvPr/>
        </p:nvSpPr>
        <p:spPr>
          <a:xfrm>
            <a:off x="4968633" y="791353"/>
            <a:ext cx="2390822"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57" name="tx106"/>
          <p:cNvSpPr/>
          <p:nvPr/>
        </p:nvSpPr>
        <p:spPr>
          <a:xfrm>
            <a:off x="5754767" y="856179"/>
            <a:ext cx="818554"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Normal</a:t>
            </a:r>
          </a:p>
        </p:txBody>
      </p:sp>
      <p:sp>
        <p:nvSpPr>
          <p:cNvPr id="258" name="rc107"/>
          <p:cNvSpPr/>
          <p:nvPr/>
        </p:nvSpPr>
        <p:spPr>
          <a:xfrm>
            <a:off x="7429045" y="791353"/>
            <a:ext cx="2390822"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59" name="tx108"/>
          <p:cNvSpPr/>
          <p:nvPr/>
        </p:nvSpPr>
        <p:spPr>
          <a:xfrm>
            <a:off x="8250277" y="850623"/>
            <a:ext cx="748357" cy="19248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Obese</a:t>
            </a:r>
          </a:p>
        </p:txBody>
      </p:sp>
      <p:sp>
        <p:nvSpPr>
          <p:cNvPr id="260" name="rc109"/>
          <p:cNvSpPr/>
          <p:nvPr/>
        </p:nvSpPr>
        <p:spPr>
          <a:xfrm>
            <a:off x="9819867" y="1112696"/>
            <a:ext cx="321343" cy="2444918"/>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61" name="tx110"/>
          <p:cNvSpPr/>
          <p:nvPr/>
        </p:nvSpPr>
        <p:spPr>
          <a:xfrm rot="5400000">
            <a:off x="9438159" y="2214704"/>
            <a:ext cx="1143496" cy="2409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Disfigured</a:t>
            </a:r>
          </a:p>
        </p:txBody>
      </p:sp>
      <p:sp>
        <p:nvSpPr>
          <p:cNvPr id="262" name="rc111"/>
          <p:cNvSpPr/>
          <p:nvPr/>
        </p:nvSpPr>
        <p:spPr>
          <a:xfrm>
            <a:off x="9819867" y="3627204"/>
            <a:ext cx="321343" cy="2444918"/>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63" name="tx112"/>
          <p:cNvSpPr/>
          <p:nvPr/>
        </p:nvSpPr>
        <p:spPr>
          <a:xfrm rot="5400000">
            <a:off x="9611519" y="4753421"/>
            <a:ext cx="748357" cy="19248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Obese</a:t>
            </a:r>
          </a:p>
        </p:txBody>
      </p:sp>
      <p:sp>
        <p:nvSpPr>
          <p:cNvPr id="264" name="pl113"/>
          <p:cNvSpPr/>
          <p:nvPr/>
        </p:nvSpPr>
        <p:spPr>
          <a:xfrm>
            <a:off x="3160264" y="607212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5" name="pl114"/>
          <p:cNvSpPr/>
          <p:nvPr/>
        </p:nvSpPr>
        <p:spPr>
          <a:xfrm>
            <a:off x="4247002" y="607212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6" name="tx115"/>
          <p:cNvSpPr/>
          <p:nvPr/>
        </p:nvSpPr>
        <p:spPr>
          <a:xfrm>
            <a:off x="2627274" y="6129593"/>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267" name="tx116"/>
          <p:cNvSpPr/>
          <p:nvPr/>
        </p:nvSpPr>
        <p:spPr>
          <a:xfrm>
            <a:off x="3805726" y="6129395"/>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268" name="pl117"/>
          <p:cNvSpPr/>
          <p:nvPr/>
        </p:nvSpPr>
        <p:spPr>
          <a:xfrm>
            <a:off x="5620676" y="607212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9" name="pl118"/>
          <p:cNvSpPr/>
          <p:nvPr/>
        </p:nvSpPr>
        <p:spPr>
          <a:xfrm>
            <a:off x="6707413" y="607212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70" name="tx119"/>
          <p:cNvSpPr/>
          <p:nvPr/>
        </p:nvSpPr>
        <p:spPr>
          <a:xfrm>
            <a:off x="5087685" y="6129593"/>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271" name="tx120"/>
          <p:cNvSpPr/>
          <p:nvPr/>
        </p:nvSpPr>
        <p:spPr>
          <a:xfrm>
            <a:off x="6266138" y="6129395"/>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272" name="pl121"/>
          <p:cNvSpPr/>
          <p:nvPr/>
        </p:nvSpPr>
        <p:spPr>
          <a:xfrm>
            <a:off x="8081087" y="607212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73" name="pl122"/>
          <p:cNvSpPr/>
          <p:nvPr/>
        </p:nvSpPr>
        <p:spPr>
          <a:xfrm>
            <a:off x="9167824" y="607212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74" name="tx123"/>
          <p:cNvSpPr/>
          <p:nvPr/>
        </p:nvSpPr>
        <p:spPr>
          <a:xfrm>
            <a:off x="7548096" y="6129593"/>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275" name="tx124"/>
          <p:cNvSpPr/>
          <p:nvPr/>
        </p:nvSpPr>
        <p:spPr>
          <a:xfrm>
            <a:off x="8726549" y="6129395"/>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276" name="tx125"/>
          <p:cNvSpPr/>
          <p:nvPr/>
        </p:nvSpPr>
        <p:spPr>
          <a:xfrm>
            <a:off x="2304329" y="3355201"/>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277" name="tx126"/>
          <p:cNvSpPr/>
          <p:nvPr/>
        </p:nvSpPr>
        <p:spPr>
          <a:xfrm>
            <a:off x="2304329" y="2649910"/>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278" name="tx127"/>
          <p:cNvSpPr/>
          <p:nvPr/>
        </p:nvSpPr>
        <p:spPr>
          <a:xfrm>
            <a:off x="2304329" y="1937674"/>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279" name="tx128"/>
          <p:cNvSpPr/>
          <p:nvPr/>
        </p:nvSpPr>
        <p:spPr>
          <a:xfrm>
            <a:off x="2304329" y="1222461"/>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280" name="pl129"/>
          <p:cNvSpPr/>
          <p:nvPr/>
        </p:nvSpPr>
        <p:spPr>
          <a:xfrm>
            <a:off x="2473427" y="344648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1" name="pl130"/>
          <p:cNvSpPr/>
          <p:nvPr/>
        </p:nvSpPr>
        <p:spPr>
          <a:xfrm>
            <a:off x="2473427" y="273563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2" name="pl131"/>
          <p:cNvSpPr/>
          <p:nvPr/>
        </p:nvSpPr>
        <p:spPr>
          <a:xfrm>
            <a:off x="2473427" y="202478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3" name="pl132"/>
          <p:cNvSpPr/>
          <p:nvPr/>
        </p:nvSpPr>
        <p:spPr>
          <a:xfrm>
            <a:off x="2473427" y="131394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4" name="tx133"/>
          <p:cNvSpPr/>
          <p:nvPr/>
        </p:nvSpPr>
        <p:spPr>
          <a:xfrm>
            <a:off x="2304329" y="5869709"/>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285" name="tx134"/>
          <p:cNvSpPr/>
          <p:nvPr/>
        </p:nvSpPr>
        <p:spPr>
          <a:xfrm>
            <a:off x="2304329" y="5164418"/>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286" name="tx135"/>
          <p:cNvSpPr/>
          <p:nvPr/>
        </p:nvSpPr>
        <p:spPr>
          <a:xfrm>
            <a:off x="2304329" y="4452182"/>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287" name="tx136"/>
          <p:cNvSpPr/>
          <p:nvPr/>
        </p:nvSpPr>
        <p:spPr>
          <a:xfrm>
            <a:off x="2304329" y="3736969"/>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288" name="pl137"/>
          <p:cNvSpPr/>
          <p:nvPr/>
        </p:nvSpPr>
        <p:spPr>
          <a:xfrm>
            <a:off x="2473427" y="596099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9" name="pl138"/>
          <p:cNvSpPr/>
          <p:nvPr/>
        </p:nvSpPr>
        <p:spPr>
          <a:xfrm>
            <a:off x="2473427" y="525014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90" name="pl139"/>
          <p:cNvSpPr/>
          <p:nvPr/>
        </p:nvSpPr>
        <p:spPr>
          <a:xfrm>
            <a:off x="2473427" y="453929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91" name="pl140"/>
          <p:cNvSpPr/>
          <p:nvPr/>
        </p:nvSpPr>
        <p:spPr>
          <a:xfrm>
            <a:off x="2473427" y="382844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92" name="tx141"/>
          <p:cNvSpPr/>
          <p:nvPr/>
        </p:nvSpPr>
        <p:spPr>
          <a:xfrm rot="16200000">
            <a:off x="1271327" y="3498945"/>
            <a:ext cx="1736328"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Reaction Time*</a:t>
            </a:r>
          </a:p>
        </p:txBody>
      </p:sp>
      <p:sp>
        <p:nvSpPr>
          <p:cNvPr id="294" name="tx143"/>
          <p:cNvSpPr/>
          <p:nvPr/>
        </p:nvSpPr>
        <p:spPr>
          <a:xfrm>
            <a:off x="4167710" y="317789"/>
            <a:ext cx="1468065" cy="23891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Word Pairing</a:t>
            </a:r>
          </a:p>
        </p:txBody>
      </p:sp>
      <p:sp>
        <p:nvSpPr>
          <p:cNvPr id="295" name="rc144"/>
          <p:cNvSpPr/>
          <p:nvPr/>
        </p:nvSpPr>
        <p:spPr>
          <a:xfrm>
            <a:off x="5690639" y="355897"/>
            <a:ext cx="219455" cy="219456"/>
          </a:xfrm>
          <a:prstGeom prst="rect">
            <a:avLst/>
          </a:prstGeom>
          <a:solidFill>
            <a:srgbClr val="FFFFFF">
              <a:alpha val="100000"/>
            </a:srgbClr>
          </a:solidFill>
        </p:spPr>
        <p:txBody>
          <a:bodyPr/>
          <a:lstStyle/>
          <a:p>
            <a:endParaRPr/>
          </a:p>
        </p:txBody>
      </p:sp>
      <p:sp>
        <p:nvSpPr>
          <p:cNvPr id="296" name="rc145"/>
          <p:cNvSpPr/>
          <p:nvPr/>
        </p:nvSpPr>
        <p:spPr>
          <a:xfrm>
            <a:off x="5699639" y="364897"/>
            <a:ext cx="201456" cy="201456"/>
          </a:xfrm>
          <a:prstGeom prst="rect">
            <a:avLst/>
          </a:prstGeom>
          <a:solidFill>
            <a:srgbClr val="C93312">
              <a:alpha val="100000"/>
            </a:srgbClr>
          </a:solidFill>
          <a:ln w="13550" cap="rnd">
            <a:solidFill>
              <a:srgbClr val="000000">
                <a:alpha val="100000"/>
              </a:srgbClr>
            </a:solidFill>
            <a:prstDash val="solid"/>
            <a:miter/>
          </a:ln>
        </p:spPr>
        <p:txBody>
          <a:bodyPr/>
          <a:lstStyle/>
          <a:p>
            <a:endParaRPr/>
          </a:p>
        </p:txBody>
      </p:sp>
      <p:sp>
        <p:nvSpPr>
          <p:cNvPr id="297" name="rc146"/>
          <p:cNvSpPr/>
          <p:nvPr/>
        </p:nvSpPr>
        <p:spPr>
          <a:xfrm>
            <a:off x="7030940" y="355897"/>
            <a:ext cx="219455" cy="219456"/>
          </a:xfrm>
          <a:prstGeom prst="rect">
            <a:avLst/>
          </a:prstGeom>
          <a:solidFill>
            <a:srgbClr val="FFFFFF">
              <a:alpha val="100000"/>
            </a:srgbClr>
          </a:solidFill>
        </p:spPr>
        <p:txBody>
          <a:bodyPr/>
          <a:lstStyle/>
          <a:p>
            <a:endParaRPr/>
          </a:p>
        </p:txBody>
      </p:sp>
      <p:sp>
        <p:nvSpPr>
          <p:cNvPr id="298" name="rc147"/>
          <p:cNvSpPr/>
          <p:nvPr/>
        </p:nvSpPr>
        <p:spPr>
          <a:xfrm>
            <a:off x="7039940" y="364897"/>
            <a:ext cx="201456" cy="201456"/>
          </a:xfrm>
          <a:prstGeom prst="rect">
            <a:avLst/>
          </a:prstGeom>
          <a:solidFill>
            <a:srgbClr val="899DA4">
              <a:alpha val="100000"/>
            </a:srgbClr>
          </a:solidFill>
          <a:ln w="13550" cap="rnd">
            <a:solidFill>
              <a:srgbClr val="000000">
                <a:alpha val="100000"/>
              </a:srgbClr>
            </a:solidFill>
            <a:prstDash val="solid"/>
            <a:miter/>
          </a:ln>
        </p:spPr>
        <p:txBody>
          <a:bodyPr/>
          <a:lstStyle/>
          <a:p>
            <a:endParaRPr/>
          </a:p>
        </p:txBody>
      </p:sp>
      <p:sp>
        <p:nvSpPr>
          <p:cNvPr id="299" name="tx148"/>
          <p:cNvSpPr/>
          <p:nvPr/>
        </p:nvSpPr>
        <p:spPr>
          <a:xfrm>
            <a:off x="5937527" y="369382"/>
            <a:ext cx="1065981"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+Disease</a:t>
            </a:r>
          </a:p>
        </p:txBody>
      </p:sp>
      <p:sp>
        <p:nvSpPr>
          <p:cNvPr id="300" name="tx149"/>
          <p:cNvSpPr/>
          <p:nvPr/>
        </p:nvSpPr>
        <p:spPr>
          <a:xfrm>
            <a:off x="7277828" y="369184"/>
            <a:ext cx="88255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+Health</a:t>
            </a:r>
          </a:p>
        </p:txBody>
      </p:sp>
      <p:sp>
        <p:nvSpPr>
          <p:cNvPr id="301" name="TextBox 300"/>
          <p:cNvSpPr txBox="1"/>
          <p:nvPr/>
        </p:nvSpPr>
        <p:spPr>
          <a:xfrm>
            <a:off x="65525" y="71381"/>
            <a:ext cx="3431709" cy="369332"/>
          </a:xfrm>
          <a:prstGeom prst="rect">
            <a:avLst/>
          </a:prstGeom>
          <a:noFill/>
        </p:spPr>
        <p:txBody>
          <a:bodyPr wrap="none" rtlCol="0">
            <a:spAutoFit/>
          </a:bodyPr>
          <a:lstStyle/>
          <a:p>
            <a:r>
              <a:rPr lang="en-US" dirty="0" smtClean="0"/>
              <a:t>Incongruent </a:t>
            </a:r>
            <a:r>
              <a:rPr lang="mr-IN" dirty="0" smtClean="0"/>
              <a:t>–</a:t>
            </a:r>
            <a:r>
              <a:rPr lang="en-US" dirty="0" smtClean="0"/>
              <a:t> Congruent, </a:t>
            </a:r>
            <a:r>
              <a:rPr lang="en-US" i="1" dirty="0" smtClean="0"/>
              <a:t>p</a:t>
            </a:r>
            <a:r>
              <a:rPr lang="en-US" dirty="0" smtClean="0"/>
              <a:t> &lt; .001</a:t>
            </a:r>
            <a:endParaRPr lang="en-US" dirty="0"/>
          </a:p>
        </p:txBody>
      </p:sp>
      <p:sp>
        <p:nvSpPr>
          <p:cNvPr id="302" name="TextBox 301"/>
          <p:cNvSpPr txBox="1"/>
          <p:nvPr/>
        </p:nvSpPr>
        <p:spPr>
          <a:xfrm>
            <a:off x="56526" y="364897"/>
            <a:ext cx="1956946" cy="369332"/>
          </a:xfrm>
          <a:prstGeom prst="rect">
            <a:avLst/>
          </a:prstGeom>
          <a:noFill/>
        </p:spPr>
        <p:txBody>
          <a:bodyPr wrap="none" rtlCol="0">
            <a:spAutoFit/>
          </a:bodyPr>
          <a:lstStyle/>
          <a:p>
            <a:r>
              <a:rPr lang="en-US" dirty="0" smtClean="0"/>
              <a:t>Interaction, </a:t>
            </a:r>
            <a:r>
              <a:rPr lang="en-US" i="1" dirty="0" smtClean="0"/>
              <a:t>p</a:t>
            </a:r>
            <a:r>
              <a:rPr lang="en-US" dirty="0" smtClean="0"/>
              <a:t> &gt; .05</a:t>
            </a:r>
            <a:endParaRPr lang="en-US" dirty="0"/>
          </a:p>
        </p:txBody>
      </p:sp>
      <p:sp>
        <p:nvSpPr>
          <p:cNvPr id="303" name="Rectangle 302"/>
          <p:cNvSpPr/>
          <p:nvPr/>
        </p:nvSpPr>
        <p:spPr>
          <a:xfrm>
            <a:off x="2525101" y="1121298"/>
            <a:ext cx="2357063" cy="242565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Rectangle 303"/>
          <p:cNvSpPr/>
          <p:nvPr/>
        </p:nvSpPr>
        <p:spPr>
          <a:xfrm>
            <a:off x="7445024" y="3635957"/>
            <a:ext cx="2357063" cy="242702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99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303"/>
                                        </p:tgtEl>
                                        <p:attrNameLst>
                                          <p:attrName>style.visibility</p:attrName>
                                        </p:attrNameLst>
                                      </p:cBhvr>
                                      <p:to>
                                        <p:strVal val="visible"/>
                                      </p:to>
                                    </p:set>
                                    <p:animEffect transition="in" filter="wheel(1)">
                                      <p:cBhvr>
                                        <p:cTn id="79" dur="500"/>
                                        <p:tgtEl>
                                          <p:spTgt spid="303"/>
                                        </p:tgtEl>
                                      </p:cBhvr>
                                    </p:animEffect>
                                  </p:childTnLst>
                                </p:cTn>
                              </p:par>
                            </p:childTnLst>
                          </p:cTn>
                        </p:par>
                        <p:par>
                          <p:cTn id="80" fill="hold">
                            <p:stCondLst>
                              <p:cond delay="500"/>
                            </p:stCondLst>
                            <p:childTnLst>
                              <p:par>
                                <p:cTn id="81" presetID="21" presetClass="entr" presetSubtype="1" fill="hold" grpId="0" nodeType="afterEffect">
                                  <p:stCondLst>
                                    <p:cond delay="0"/>
                                  </p:stCondLst>
                                  <p:childTnLst>
                                    <p:set>
                                      <p:cBhvr>
                                        <p:cTn id="82" dur="1" fill="hold">
                                          <p:stCondLst>
                                            <p:cond delay="0"/>
                                          </p:stCondLst>
                                        </p:cTn>
                                        <p:tgtEl>
                                          <p:spTgt spid="304"/>
                                        </p:tgtEl>
                                        <p:attrNameLst>
                                          <p:attrName>style.visibility</p:attrName>
                                        </p:attrNameLst>
                                      </p:cBhvr>
                                      <p:to>
                                        <p:strVal val="visible"/>
                                      </p:to>
                                    </p:set>
                                    <p:animEffect transition="in" filter="wheel(1)">
                                      <p:cBhvr>
                                        <p:cTn id="83"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69" grpId="0" animBg="1"/>
      <p:bldP spid="170" grpId="0" animBg="1"/>
      <p:bldP spid="171" grpId="0" animBg="1"/>
      <p:bldP spid="172" grpId="0" animBg="1"/>
      <p:bldP spid="173" grpId="0" animBg="1"/>
      <p:bldP spid="196" grpId="0" animBg="1"/>
      <p:bldP spid="197" grpId="0" animBg="1"/>
      <p:bldP spid="198" grpId="0" animBg="1"/>
      <p:bldP spid="199" grpId="0" animBg="1"/>
      <p:bldP spid="200" grpId="0" animBg="1"/>
      <p:bldP spid="201" grpId="0" animBg="1"/>
      <p:bldP spid="202" grpId="0" animBg="1"/>
      <p:bldP spid="203" grpId="0" animBg="1"/>
      <p:bldP spid="215" grpId="0" animBg="1"/>
      <p:bldP spid="216" grpId="0" animBg="1"/>
      <p:bldP spid="217" grpId="0" animBg="1"/>
      <p:bldP spid="218" grpId="0" animBg="1"/>
      <p:bldP spid="219" grpId="0" animBg="1"/>
      <p:bldP spid="220" grpId="0" animBg="1"/>
      <p:bldP spid="221" grpId="0" animBg="1"/>
      <p:bldP spid="222" grpId="0" animBg="1"/>
      <p:bldP spid="245" grpId="0" animBg="1"/>
      <p:bldP spid="246" grpId="0" animBg="1"/>
      <p:bldP spid="247" grpId="0" animBg="1"/>
      <p:bldP spid="248" grpId="0" animBg="1"/>
      <p:bldP spid="249" grpId="0" animBg="1"/>
      <p:bldP spid="250" grpId="0" animBg="1"/>
      <p:bldP spid="251" grpId="0" animBg="1"/>
      <p:bldP spid="252" grpId="0" animBg="1"/>
      <p:bldP spid="303" grpId="0" animBg="1"/>
      <p:bldP spid="3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 RECAP</a:t>
            </a:r>
            <a:endParaRPr lang="en-US" dirty="0"/>
          </a:p>
        </p:txBody>
      </p:sp>
      <p:sp>
        <p:nvSpPr>
          <p:cNvPr id="3" name="Content Placeholder 2"/>
          <p:cNvSpPr>
            <a:spLocks noGrp="1"/>
          </p:cNvSpPr>
          <p:nvPr>
            <p:ph idx="1"/>
          </p:nvPr>
        </p:nvSpPr>
        <p:spPr/>
        <p:txBody>
          <a:bodyPr>
            <a:noAutofit/>
          </a:bodyPr>
          <a:lstStyle/>
          <a:p>
            <a:r>
              <a:rPr lang="en-US" sz="2400" dirty="0" smtClean="0"/>
              <a:t>People showed automatic association between obese weight and disease</a:t>
            </a:r>
          </a:p>
          <a:p>
            <a:r>
              <a:rPr lang="en-US" sz="2400" dirty="0" smtClean="0"/>
              <a:t>People showed automatic association between disfigurement and disease</a:t>
            </a:r>
          </a:p>
          <a:p>
            <a:r>
              <a:rPr lang="en-US" sz="2400" dirty="0" smtClean="0"/>
              <a:t>Controlling for order and estimating stimuli variance, </a:t>
            </a:r>
            <a:r>
              <a:rPr lang="en-US" sz="2400" dirty="0" smtClean="0">
                <a:solidFill>
                  <a:schemeClr val="accent1"/>
                </a:solidFill>
              </a:rPr>
              <a:t>found no sufficient evidence </a:t>
            </a:r>
            <a:r>
              <a:rPr lang="en-US" sz="2400" dirty="0" smtClean="0"/>
              <a:t>that one association is stronger than other</a:t>
            </a:r>
          </a:p>
          <a:p>
            <a:endParaRPr lang="en-US" sz="2400" dirty="0"/>
          </a:p>
        </p:txBody>
      </p:sp>
    </p:spTree>
    <p:extLst>
      <p:ext uri="{BB962C8B-B14F-4D97-AF65-F5344CB8AC3E}">
        <p14:creationId xmlns:p14="http://schemas.microsoft.com/office/powerpoint/2010/main" val="16054639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ANALYSIS LIMITATIONS</a:t>
            </a:r>
            <a:endParaRPr lang="en-US" dirty="0"/>
          </a:p>
        </p:txBody>
      </p:sp>
      <p:sp>
        <p:nvSpPr>
          <p:cNvPr id="3" name="Content Placeholder 2"/>
          <p:cNvSpPr>
            <a:spLocks noGrp="1"/>
          </p:cNvSpPr>
          <p:nvPr>
            <p:ph idx="1"/>
          </p:nvPr>
        </p:nvSpPr>
        <p:spPr/>
        <p:txBody>
          <a:bodyPr>
            <a:normAutofit/>
          </a:bodyPr>
          <a:lstStyle/>
          <a:p>
            <a:r>
              <a:rPr lang="en-US" sz="2400" dirty="0" smtClean="0"/>
              <a:t>Six experimental manipulations and two other tasks before the IAT</a:t>
            </a:r>
          </a:p>
          <a:p>
            <a:r>
              <a:rPr lang="en-US" sz="2400" dirty="0" smtClean="0"/>
              <a:t>Grainy and possibly dated stimuli</a:t>
            </a:r>
          </a:p>
          <a:p>
            <a:r>
              <a:rPr lang="en-US" sz="2400" dirty="0" smtClean="0"/>
              <a:t>Targets only appeared in one “condition” (e.g., </a:t>
            </a:r>
            <a:r>
              <a:rPr lang="en-US" sz="2400" dirty="0"/>
              <a:t>o</a:t>
            </a:r>
            <a:r>
              <a:rPr lang="en-US" sz="2400" dirty="0" smtClean="0"/>
              <a:t>bese weight or normal weight—not both); reduces power</a:t>
            </a:r>
          </a:p>
          <a:p>
            <a:endParaRPr lang="en-US" sz="2400" dirty="0"/>
          </a:p>
        </p:txBody>
      </p:sp>
    </p:spTree>
    <p:extLst>
      <p:ext uri="{BB962C8B-B14F-4D97-AF65-F5344CB8AC3E}">
        <p14:creationId xmlns:p14="http://schemas.microsoft.com/office/powerpoint/2010/main" val="941236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1: Infectious-Harmless IAT</a:t>
            </a:r>
          </a:p>
        </p:txBody>
      </p:sp>
      <p:sp>
        <p:nvSpPr>
          <p:cNvPr id="3" name="Content Placeholder 2"/>
          <p:cNvSpPr>
            <a:spLocks noGrp="1"/>
          </p:cNvSpPr>
          <p:nvPr>
            <p:ph idx="1"/>
          </p:nvPr>
        </p:nvSpPr>
        <p:spPr/>
        <p:txBody>
          <a:bodyPr>
            <a:normAutofit lnSpcReduction="10000"/>
          </a:bodyPr>
          <a:lstStyle/>
          <a:p>
            <a:r>
              <a:rPr lang="en-US" sz="2400" dirty="0" smtClean="0"/>
              <a:t>New stimuli sample </a:t>
            </a:r>
            <a:r>
              <a:rPr lang="en-US" sz="2400" dirty="0" smtClean="0">
                <a:solidFill>
                  <a:schemeClr val="accent1"/>
                </a:solidFill>
              </a:rPr>
              <a:t>rules out stimuli effects</a:t>
            </a:r>
          </a:p>
          <a:p>
            <a:r>
              <a:rPr lang="en-US" sz="2400" dirty="0" smtClean="0"/>
              <a:t>More trials and subjects </a:t>
            </a:r>
            <a:r>
              <a:rPr lang="en-US" sz="2400" dirty="0" smtClean="0">
                <a:solidFill>
                  <a:schemeClr val="accent1"/>
                </a:solidFill>
              </a:rPr>
              <a:t>increases power</a:t>
            </a:r>
          </a:p>
          <a:p>
            <a:r>
              <a:rPr lang="en-US" sz="2400" dirty="0" smtClean="0"/>
              <a:t>Targets appear in both “conditions” </a:t>
            </a:r>
            <a:r>
              <a:rPr lang="en-US" sz="2400" dirty="0" smtClean="0">
                <a:solidFill>
                  <a:schemeClr val="accent1"/>
                </a:solidFill>
              </a:rPr>
              <a:t>increases power</a:t>
            </a:r>
          </a:p>
          <a:p>
            <a:r>
              <a:rPr lang="en-US" sz="2400" dirty="0" smtClean="0"/>
              <a:t>Infection words rather than general disease words </a:t>
            </a:r>
            <a:r>
              <a:rPr lang="en-US" sz="2400" dirty="0" smtClean="0">
                <a:solidFill>
                  <a:schemeClr val="accent1"/>
                </a:solidFill>
              </a:rPr>
              <a:t>more specific to construct</a:t>
            </a:r>
          </a:p>
          <a:p>
            <a:r>
              <a:rPr lang="en-US" sz="2400" dirty="0" smtClean="0"/>
              <a:t>Harmless words rather than health words </a:t>
            </a:r>
            <a:r>
              <a:rPr lang="en-US" sz="2400" dirty="0" smtClean="0">
                <a:solidFill>
                  <a:schemeClr val="accent1"/>
                </a:solidFill>
              </a:rPr>
              <a:t>non-threatening, neutral comparison</a:t>
            </a:r>
          </a:p>
          <a:p>
            <a:endParaRPr lang="en-US" sz="2400" dirty="0"/>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18843" y="0"/>
            <a:ext cx="2812551" cy="787514"/>
          </a:xfrm>
          <a:prstGeom prst="rect">
            <a:avLst/>
          </a:prstGeom>
        </p:spPr>
      </p:pic>
    </p:spTree>
    <p:extLst>
      <p:ext uri="{BB962C8B-B14F-4D97-AF65-F5344CB8AC3E}">
        <p14:creationId xmlns:p14="http://schemas.microsoft.com/office/powerpoint/2010/main" val="1938496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1: Infectious-Harmless IAT</a:t>
            </a:r>
            <a:endParaRPr lang="en-US" dirty="0"/>
          </a:p>
        </p:txBody>
      </p:sp>
      <p:sp>
        <p:nvSpPr>
          <p:cNvPr id="3" name="Content Placeholder 2"/>
          <p:cNvSpPr>
            <a:spLocks noGrp="1"/>
          </p:cNvSpPr>
          <p:nvPr>
            <p:ph idx="1"/>
          </p:nvPr>
        </p:nvSpPr>
        <p:spPr/>
        <p:txBody>
          <a:bodyPr>
            <a:normAutofit fontScale="85000" lnSpcReduction="10000"/>
          </a:bodyPr>
          <a:lstStyle/>
          <a:p>
            <a:r>
              <a:rPr lang="en-US" sz="2400" dirty="0"/>
              <a:t>153* undergraduates from Michigan Intro Psychology Subject </a:t>
            </a:r>
            <a:r>
              <a:rPr lang="en-US" sz="2400" dirty="0" smtClean="0"/>
              <a:t>Pool</a:t>
            </a:r>
          </a:p>
          <a:p>
            <a:r>
              <a:rPr lang="en-US" sz="2400" dirty="0" smtClean="0"/>
              <a:t>Obese condition, </a:t>
            </a:r>
            <a:r>
              <a:rPr lang="en-US" sz="2400" i="1" dirty="0" smtClean="0"/>
              <a:t>n</a:t>
            </a:r>
            <a:r>
              <a:rPr lang="en-US" sz="2400" dirty="0" smtClean="0"/>
              <a:t> = 90; Disfigured condition, </a:t>
            </a:r>
            <a:r>
              <a:rPr lang="en-US" sz="2400" i="1" dirty="0" smtClean="0"/>
              <a:t>n</a:t>
            </a:r>
            <a:r>
              <a:rPr lang="en-US" sz="2400" dirty="0" smtClean="0"/>
              <a:t> = 53</a:t>
            </a:r>
            <a:endParaRPr lang="en-US" sz="2400" dirty="0"/>
          </a:p>
          <a:p>
            <a:r>
              <a:rPr lang="en-US" sz="2400" dirty="0" smtClean="0"/>
              <a:t>115 Women and 38 Men</a:t>
            </a:r>
          </a:p>
          <a:p>
            <a:r>
              <a:rPr lang="en-US" sz="2400" dirty="0" err="1" smtClean="0"/>
              <a:t>M</a:t>
            </a:r>
            <a:r>
              <a:rPr lang="en-US" sz="2400" baseline="-25000" dirty="0" err="1" smtClean="0"/>
              <a:t>Age</a:t>
            </a:r>
            <a:r>
              <a:rPr lang="en-US" sz="2400" dirty="0" smtClean="0"/>
              <a:t> = 18.90, </a:t>
            </a:r>
            <a:r>
              <a:rPr lang="en-US" sz="2400" dirty="0" err="1" smtClean="0"/>
              <a:t>SD</a:t>
            </a:r>
            <a:r>
              <a:rPr lang="en-US" sz="2400" baseline="-25000" dirty="0" err="1" smtClean="0"/>
              <a:t>Age</a:t>
            </a:r>
            <a:r>
              <a:rPr lang="en-US" sz="2400" dirty="0" smtClean="0"/>
              <a:t> = 2.73</a:t>
            </a:r>
          </a:p>
          <a:p>
            <a:r>
              <a:rPr lang="en-US" sz="2400" dirty="0"/>
              <a:t>8</a:t>
            </a:r>
            <a:r>
              <a:rPr lang="en-US" sz="2400" dirty="0" smtClean="0"/>
              <a:t> faces from the Chicago Face Database </a:t>
            </a:r>
            <a:r>
              <a:rPr lang="en-US" sz="2400" dirty="0" smtClean="0">
                <a:solidFill>
                  <a:srgbClr val="C00000"/>
                </a:solidFill>
              </a:rPr>
              <a:t>Ma, </a:t>
            </a:r>
            <a:r>
              <a:rPr lang="en-US" sz="2400" dirty="0" err="1" smtClean="0">
                <a:solidFill>
                  <a:srgbClr val="C00000"/>
                </a:solidFill>
              </a:rPr>
              <a:t>Correll</a:t>
            </a:r>
            <a:r>
              <a:rPr lang="en-US" sz="2400" dirty="0" smtClean="0">
                <a:solidFill>
                  <a:srgbClr val="C00000"/>
                </a:solidFill>
              </a:rPr>
              <a:t>, &amp; </a:t>
            </a:r>
            <a:r>
              <a:rPr lang="en-US" sz="2400" dirty="0" err="1" smtClean="0">
                <a:solidFill>
                  <a:srgbClr val="C00000"/>
                </a:solidFill>
              </a:rPr>
              <a:t>Wittenbrink</a:t>
            </a:r>
            <a:r>
              <a:rPr lang="en-US" sz="2400" dirty="0" smtClean="0">
                <a:solidFill>
                  <a:srgbClr val="C00000"/>
                </a:solidFill>
              </a:rPr>
              <a:t>, 2015</a:t>
            </a:r>
          </a:p>
          <a:p>
            <a:r>
              <a:rPr lang="en-US" sz="2400" dirty="0" smtClean="0"/>
              <a:t>8 harmless and 8 infectious words </a:t>
            </a:r>
            <a:r>
              <a:rPr lang="en-US" sz="2400" dirty="0" err="1">
                <a:solidFill>
                  <a:srgbClr val="C00000"/>
                </a:solidFill>
              </a:rPr>
              <a:t>Warriner</a:t>
            </a:r>
            <a:r>
              <a:rPr lang="en-US" sz="2400" dirty="0">
                <a:solidFill>
                  <a:srgbClr val="C00000"/>
                </a:solidFill>
              </a:rPr>
              <a:t>, </a:t>
            </a:r>
            <a:r>
              <a:rPr lang="en-US" sz="2400" dirty="0" err="1">
                <a:solidFill>
                  <a:srgbClr val="C00000"/>
                </a:solidFill>
              </a:rPr>
              <a:t>Kuperman</a:t>
            </a:r>
            <a:r>
              <a:rPr lang="en-US" sz="2400" dirty="0">
                <a:solidFill>
                  <a:srgbClr val="C00000"/>
                </a:solidFill>
              </a:rPr>
              <a:t>, &amp; </a:t>
            </a:r>
            <a:r>
              <a:rPr lang="en-US" sz="2400" dirty="0" err="1">
                <a:solidFill>
                  <a:srgbClr val="C00000"/>
                </a:solidFill>
              </a:rPr>
              <a:t>Brysbaert</a:t>
            </a:r>
            <a:r>
              <a:rPr lang="en-US" sz="2400" dirty="0">
                <a:solidFill>
                  <a:srgbClr val="C00000"/>
                </a:solidFill>
              </a:rPr>
              <a:t>, 2013</a:t>
            </a:r>
            <a:endParaRPr lang="en-US" sz="2400" dirty="0" smtClean="0"/>
          </a:p>
          <a:p>
            <a:endParaRPr lang="en-US" sz="2400" dirty="0"/>
          </a:p>
        </p:txBody>
      </p:sp>
      <p:sp>
        <p:nvSpPr>
          <p:cNvPr id="4" name="TextBox 3"/>
          <p:cNvSpPr txBox="1"/>
          <p:nvPr/>
        </p:nvSpPr>
        <p:spPr>
          <a:xfrm>
            <a:off x="98854" y="6224659"/>
            <a:ext cx="3812326" cy="461665"/>
          </a:xfrm>
          <a:prstGeom prst="rect">
            <a:avLst/>
          </a:prstGeom>
          <a:noFill/>
        </p:spPr>
        <p:txBody>
          <a:bodyPr wrap="none" rtlCol="0">
            <a:spAutoFit/>
          </a:bodyPr>
          <a:lstStyle/>
          <a:p>
            <a:r>
              <a:rPr lang="en-US" sz="2400" dirty="0" smtClean="0"/>
              <a:t>*STILL COLLECTING DATA</a:t>
            </a:r>
            <a:endParaRPr lang="en-US" sz="24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8843" y="0"/>
            <a:ext cx="2812551" cy="787514"/>
          </a:xfrm>
          <a:prstGeom prst="rect">
            <a:avLst/>
          </a:prstGeom>
        </p:spPr>
      </p:pic>
    </p:spTree>
    <p:extLst>
      <p:ext uri="{BB962C8B-B14F-4D97-AF65-F5344CB8AC3E}">
        <p14:creationId xmlns:p14="http://schemas.microsoft.com/office/powerpoint/2010/main" val="2754630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0849" y="626593"/>
            <a:ext cx="2141634" cy="1200329"/>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Average vs. Obese</a:t>
            </a:r>
            <a:endParaRPr lang="en-US" sz="3600" dirty="0">
              <a:solidFill>
                <a:schemeClr val="tx1">
                  <a:lumMod val="85000"/>
                  <a:lumOff val="15000"/>
                </a:schemeClr>
              </a:solidFill>
            </a:endParaRPr>
          </a:p>
        </p:txBody>
      </p:sp>
      <p:sp>
        <p:nvSpPr>
          <p:cNvPr id="5" name="TextBox 4"/>
          <p:cNvSpPr txBox="1"/>
          <p:nvPr/>
        </p:nvSpPr>
        <p:spPr>
          <a:xfrm>
            <a:off x="5602539" y="638297"/>
            <a:ext cx="2273335" cy="1200329"/>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Average vs. Disfigured</a:t>
            </a:r>
            <a:endParaRPr lang="en-US" sz="3600" dirty="0">
              <a:solidFill>
                <a:schemeClr val="tx1">
                  <a:lumMod val="85000"/>
                  <a:lumOff val="15000"/>
                </a:schemeClr>
              </a:solidFill>
            </a:endParaRPr>
          </a:p>
        </p:txBody>
      </p:sp>
      <p:sp>
        <p:nvSpPr>
          <p:cNvPr id="6" name="TextBox 5"/>
          <p:cNvSpPr txBox="1"/>
          <p:nvPr/>
        </p:nvSpPr>
        <p:spPr>
          <a:xfrm>
            <a:off x="3100849" y="2286838"/>
            <a:ext cx="4775025" cy="646331"/>
          </a:xfrm>
          <a:prstGeom prst="rect">
            <a:avLst/>
          </a:prstGeom>
          <a:solidFill>
            <a:schemeClr val="bg1"/>
          </a:solidFill>
          <a:ln w="28575">
            <a:solidFill>
              <a:schemeClr val="tx1">
                <a:lumMod val="85000"/>
                <a:lumOff val="15000"/>
              </a:schemeClr>
            </a:solidFill>
          </a:ln>
        </p:spPr>
        <p:txBody>
          <a:bodyPr wrap="none" rtlCol="0">
            <a:spAutoFit/>
          </a:bodyPr>
          <a:lstStyle/>
          <a:p>
            <a:pPr algn="ctr"/>
            <a:r>
              <a:rPr lang="en-US" sz="3600" dirty="0">
                <a:solidFill>
                  <a:schemeClr val="tx1">
                    <a:lumMod val="85000"/>
                    <a:lumOff val="15000"/>
                  </a:schemeClr>
                </a:solidFill>
              </a:rPr>
              <a:t>Implicit Association Test</a:t>
            </a:r>
          </a:p>
        </p:txBody>
      </p:sp>
      <p:sp>
        <p:nvSpPr>
          <p:cNvPr id="7" name="TextBox 6"/>
          <p:cNvSpPr txBox="1"/>
          <p:nvPr/>
        </p:nvSpPr>
        <p:spPr>
          <a:xfrm>
            <a:off x="3100849" y="3464593"/>
            <a:ext cx="4775025" cy="646331"/>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Questionnaires</a:t>
            </a:r>
            <a:endParaRPr lang="en-US" sz="3600" dirty="0">
              <a:solidFill>
                <a:schemeClr val="tx1">
                  <a:lumMod val="85000"/>
                  <a:lumOff val="15000"/>
                </a:schemeClr>
              </a:solidFill>
            </a:endParaRPr>
          </a:p>
        </p:txBody>
      </p:sp>
      <p:sp>
        <p:nvSpPr>
          <p:cNvPr id="10" name="Down Arrow 9"/>
          <p:cNvSpPr/>
          <p:nvPr/>
        </p:nvSpPr>
        <p:spPr>
          <a:xfrm>
            <a:off x="6601320" y="1886084"/>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1" name="Down Arrow 10"/>
          <p:cNvSpPr/>
          <p:nvPr/>
        </p:nvSpPr>
        <p:spPr>
          <a:xfrm>
            <a:off x="4033780" y="1886084"/>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Down Arrow 11"/>
          <p:cNvSpPr/>
          <p:nvPr/>
        </p:nvSpPr>
        <p:spPr>
          <a:xfrm>
            <a:off x="5350476" y="3028085"/>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18843" y="0"/>
            <a:ext cx="2812551" cy="787514"/>
          </a:xfrm>
          <a:prstGeom prst="rect">
            <a:avLst/>
          </a:prstGeom>
        </p:spPr>
      </p:pic>
      <p:sp>
        <p:nvSpPr>
          <p:cNvPr id="3" name="TextBox 2"/>
          <p:cNvSpPr txBox="1"/>
          <p:nvPr/>
        </p:nvSpPr>
        <p:spPr>
          <a:xfrm>
            <a:off x="3064476" y="4294010"/>
            <a:ext cx="8147038" cy="461665"/>
          </a:xfrm>
          <a:prstGeom prst="rect">
            <a:avLst/>
          </a:prstGeom>
          <a:noFill/>
        </p:spPr>
        <p:txBody>
          <a:bodyPr wrap="none" rtlCol="0">
            <a:spAutoFit/>
          </a:bodyPr>
          <a:lstStyle/>
          <a:p>
            <a:r>
              <a:rPr lang="en-US" sz="2400" dirty="0" smtClean="0"/>
              <a:t>Perceived Vulnerability to Disease </a:t>
            </a:r>
            <a:r>
              <a:rPr lang="en-US" sz="2400" dirty="0" smtClean="0">
                <a:solidFill>
                  <a:srgbClr val="C00000"/>
                </a:solidFill>
              </a:rPr>
              <a:t>Duncan, Schaller, &amp; Park, 2009</a:t>
            </a:r>
            <a:endParaRPr lang="en-US" sz="2400" dirty="0">
              <a:solidFill>
                <a:srgbClr val="C00000"/>
              </a:solidFill>
            </a:endParaRPr>
          </a:p>
        </p:txBody>
      </p:sp>
      <p:sp>
        <p:nvSpPr>
          <p:cNvPr id="16" name="TextBox 15"/>
          <p:cNvSpPr txBox="1"/>
          <p:nvPr/>
        </p:nvSpPr>
        <p:spPr>
          <a:xfrm>
            <a:off x="3064476" y="4741048"/>
            <a:ext cx="8515344" cy="461665"/>
          </a:xfrm>
          <a:prstGeom prst="rect">
            <a:avLst/>
          </a:prstGeom>
          <a:noFill/>
        </p:spPr>
        <p:txBody>
          <a:bodyPr wrap="none" rtlCol="0">
            <a:spAutoFit/>
          </a:bodyPr>
          <a:lstStyle/>
          <a:p>
            <a:r>
              <a:rPr lang="en-US" sz="2400" dirty="0" smtClean="0"/>
              <a:t>Three Domain Disgust Scale </a:t>
            </a:r>
            <a:r>
              <a:rPr lang="en-US" sz="2400" dirty="0" err="1" smtClean="0">
                <a:solidFill>
                  <a:srgbClr val="C00000"/>
                </a:solidFill>
              </a:rPr>
              <a:t>Tybur</a:t>
            </a:r>
            <a:r>
              <a:rPr lang="en-US" sz="2400" dirty="0" smtClean="0">
                <a:solidFill>
                  <a:srgbClr val="C00000"/>
                </a:solidFill>
              </a:rPr>
              <a:t>, Lieberman, &amp; </a:t>
            </a:r>
            <a:r>
              <a:rPr lang="en-US" sz="2400" dirty="0" err="1" smtClean="0">
                <a:solidFill>
                  <a:srgbClr val="C00000"/>
                </a:solidFill>
              </a:rPr>
              <a:t>Griskevicius</a:t>
            </a:r>
            <a:r>
              <a:rPr lang="en-US" sz="2400" dirty="0" smtClean="0">
                <a:solidFill>
                  <a:srgbClr val="C00000"/>
                </a:solidFill>
              </a:rPr>
              <a:t>, 2009</a:t>
            </a:r>
            <a:endParaRPr lang="en-US" sz="2400" dirty="0">
              <a:solidFill>
                <a:srgbClr val="C00000"/>
              </a:solidFill>
            </a:endParaRPr>
          </a:p>
        </p:txBody>
      </p:sp>
      <p:sp>
        <p:nvSpPr>
          <p:cNvPr id="17" name="TextBox 16"/>
          <p:cNvSpPr txBox="1"/>
          <p:nvPr/>
        </p:nvSpPr>
        <p:spPr>
          <a:xfrm>
            <a:off x="3064476" y="5197581"/>
            <a:ext cx="7838877" cy="461665"/>
          </a:xfrm>
          <a:prstGeom prst="rect">
            <a:avLst/>
          </a:prstGeom>
          <a:noFill/>
        </p:spPr>
        <p:txBody>
          <a:bodyPr wrap="none" rtlCol="0">
            <a:spAutoFit/>
          </a:bodyPr>
          <a:lstStyle/>
          <a:p>
            <a:r>
              <a:rPr lang="en-US" sz="2400" dirty="0" smtClean="0"/>
              <a:t>Big Five Inventory-2: Negative Emotionality </a:t>
            </a:r>
            <a:r>
              <a:rPr lang="en-US" sz="2400" dirty="0" smtClean="0">
                <a:solidFill>
                  <a:srgbClr val="C00000"/>
                </a:solidFill>
              </a:rPr>
              <a:t>Soto &amp; John, 2016</a:t>
            </a:r>
            <a:endParaRPr lang="en-US" sz="2400" dirty="0">
              <a:solidFill>
                <a:srgbClr val="C00000"/>
              </a:solidFill>
            </a:endParaRPr>
          </a:p>
        </p:txBody>
      </p:sp>
      <p:sp>
        <p:nvSpPr>
          <p:cNvPr id="18" name="TextBox 17"/>
          <p:cNvSpPr txBox="1"/>
          <p:nvPr/>
        </p:nvSpPr>
        <p:spPr>
          <a:xfrm>
            <a:off x="3064476" y="5644619"/>
            <a:ext cx="4273286" cy="461665"/>
          </a:xfrm>
          <a:prstGeom prst="rect">
            <a:avLst/>
          </a:prstGeom>
          <a:noFill/>
        </p:spPr>
        <p:txBody>
          <a:bodyPr wrap="none" rtlCol="0">
            <a:spAutoFit/>
          </a:bodyPr>
          <a:lstStyle/>
          <a:p>
            <a:r>
              <a:rPr lang="en-US" sz="2400" dirty="0" smtClean="0"/>
              <a:t>Anti-Fat Attitudes </a:t>
            </a:r>
            <a:r>
              <a:rPr lang="en-US" sz="2400" dirty="0" smtClean="0">
                <a:solidFill>
                  <a:srgbClr val="C00000"/>
                </a:solidFill>
              </a:rPr>
              <a:t>Crandall, 1994</a:t>
            </a:r>
            <a:endParaRPr lang="en-US" sz="2400" dirty="0">
              <a:solidFill>
                <a:srgbClr val="C00000"/>
              </a:solidFill>
            </a:endParaRPr>
          </a:p>
        </p:txBody>
      </p:sp>
      <p:sp>
        <p:nvSpPr>
          <p:cNvPr id="19" name="TextBox 18"/>
          <p:cNvSpPr txBox="1"/>
          <p:nvPr/>
        </p:nvSpPr>
        <p:spPr>
          <a:xfrm>
            <a:off x="3064476" y="6116347"/>
            <a:ext cx="6129114" cy="461665"/>
          </a:xfrm>
          <a:prstGeom prst="rect">
            <a:avLst/>
          </a:prstGeom>
          <a:noFill/>
        </p:spPr>
        <p:txBody>
          <a:bodyPr wrap="none" rtlCol="0">
            <a:spAutoFit/>
          </a:bodyPr>
          <a:lstStyle/>
          <a:p>
            <a:r>
              <a:rPr lang="en-US" sz="2400" dirty="0" smtClean="0"/>
              <a:t>Height, weight, perceived socioeconomic status </a:t>
            </a:r>
            <a:endParaRPr lang="en-US" sz="2400" dirty="0"/>
          </a:p>
        </p:txBody>
      </p:sp>
      <p:sp>
        <p:nvSpPr>
          <p:cNvPr id="20" name="TextBox 19"/>
          <p:cNvSpPr txBox="1"/>
          <p:nvPr/>
        </p:nvSpPr>
        <p:spPr>
          <a:xfrm>
            <a:off x="7972223" y="626593"/>
            <a:ext cx="2071315" cy="1323439"/>
          </a:xfrm>
          <a:prstGeom prst="rect">
            <a:avLst/>
          </a:prstGeom>
          <a:noFill/>
        </p:spPr>
        <p:txBody>
          <a:bodyPr wrap="square" rtlCol="0">
            <a:spAutoFit/>
          </a:bodyPr>
          <a:lstStyle/>
          <a:p>
            <a:r>
              <a:rPr lang="en-US" sz="2000" dirty="0" smtClean="0"/>
              <a:t>*RANDOMLY ASSIGNED CONGRUENT ORDER</a:t>
            </a:r>
            <a:endParaRPr lang="en-US" sz="2000" dirty="0"/>
          </a:p>
        </p:txBody>
      </p:sp>
    </p:spTree>
    <p:extLst>
      <p:ext uri="{BB962C8B-B14F-4D97-AF65-F5344CB8AC3E}">
        <p14:creationId xmlns:p14="http://schemas.microsoft.com/office/powerpoint/2010/main" val="5813803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370367" y="992577"/>
            <a:ext cx="4598477" cy="1938992"/>
          </a:xfrm>
          <a:prstGeom prst="rect">
            <a:avLst/>
          </a:prstGeom>
          <a:noFill/>
        </p:spPr>
        <p:txBody>
          <a:bodyPr wrap="square" rtlCol="0">
            <a:spAutoFit/>
          </a:bodyPr>
          <a:lstStyle/>
          <a:p>
            <a:r>
              <a:rPr lang="en-US" sz="2400" dirty="0" smtClean="0">
                <a:solidFill>
                  <a:schemeClr val="tx1">
                    <a:lumMod val="85000"/>
                    <a:lumOff val="15000"/>
                  </a:schemeClr>
                </a:solidFill>
                <a:ea typeface="Helvetica" charset="0"/>
                <a:cs typeface="Helvetica" charset="0"/>
              </a:rPr>
              <a:t>CAUSING OR COMMUNICATING INFECTION; TENDING TO SPREAD (DISEASE) FROM ONE TO ANOTHER; CONTAGIOUS</a:t>
            </a:r>
            <a:endParaRPr lang="en-US" sz="2400" dirty="0">
              <a:solidFill>
                <a:schemeClr val="tx1">
                  <a:lumMod val="85000"/>
                  <a:lumOff val="15000"/>
                </a:schemeClr>
              </a:solidFill>
              <a:ea typeface="Helvetica" charset="0"/>
              <a:cs typeface="Helvetica" charset="0"/>
            </a:endParaRPr>
          </a:p>
        </p:txBody>
      </p:sp>
      <p:sp>
        <p:nvSpPr>
          <p:cNvPr id="9" name="TextBox 8"/>
          <p:cNvSpPr txBox="1"/>
          <p:nvPr/>
        </p:nvSpPr>
        <p:spPr>
          <a:xfrm>
            <a:off x="1329383" y="1019680"/>
            <a:ext cx="3486852" cy="1938992"/>
          </a:xfrm>
          <a:prstGeom prst="rect">
            <a:avLst/>
          </a:prstGeom>
          <a:noFill/>
        </p:spPr>
        <p:txBody>
          <a:bodyPr wrap="square" rtlCol="0">
            <a:spAutoFit/>
          </a:bodyPr>
          <a:lstStyle/>
          <a:p>
            <a:r>
              <a:rPr lang="en-US" sz="2400" dirty="0" smtClean="0">
                <a:solidFill>
                  <a:schemeClr val="tx1">
                    <a:lumMod val="85000"/>
                    <a:lumOff val="15000"/>
                  </a:schemeClr>
                </a:solidFill>
                <a:ea typeface="Helvetica" charset="0"/>
                <a:cs typeface="Helvetica" charset="0"/>
              </a:rPr>
              <a:t>NOT HARMFUL OR INJURIOUS; NOT LIKELY TO IRRITATE OR OFFEND; BENIGN OR INNOCUOUS</a:t>
            </a:r>
            <a:endParaRPr lang="en-US" sz="2400" dirty="0">
              <a:solidFill>
                <a:schemeClr val="tx1">
                  <a:lumMod val="85000"/>
                  <a:lumOff val="15000"/>
                </a:schemeClr>
              </a:solidFill>
              <a:ea typeface="Helvetica" charset="0"/>
              <a:cs typeface="Helvetica" charset="0"/>
            </a:endParaRPr>
          </a:p>
        </p:txBody>
      </p:sp>
      <p:sp>
        <p:nvSpPr>
          <p:cNvPr id="12" name="TextBox 11"/>
          <p:cNvSpPr txBox="1"/>
          <p:nvPr/>
        </p:nvSpPr>
        <p:spPr>
          <a:xfrm>
            <a:off x="7370368" y="188683"/>
            <a:ext cx="3033203" cy="707886"/>
          </a:xfrm>
          <a:prstGeom prst="rect">
            <a:avLst/>
          </a:prstGeom>
          <a:noFill/>
        </p:spPr>
        <p:txBody>
          <a:bodyPr wrap="none" rtlCol="0">
            <a:spAutoFit/>
          </a:bodyPr>
          <a:lstStyle/>
          <a:p>
            <a:r>
              <a:rPr lang="en-US" sz="4000" dirty="0" smtClean="0">
                <a:solidFill>
                  <a:schemeClr val="tx1">
                    <a:lumMod val="85000"/>
                    <a:lumOff val="15000"/>
                  </a:schemeClr>
                </a:solidFill>
                <a:ea typeface="Helvetica" charset="0"/>
                <a:cs typeface="Helvetica" charset="0"/>
              </a:rPr>
              <a:t>INFECTIOUS</a:t>
            </a:r>
            <a:endParaRPr lang="en-US" sz="4000" dirty="0">
              <a:solidFill>
                <a:schemeClr val="tx1">
                  <a:lumMod val="85000"/>
                  <a:lumOff val="15000"/>
                </a:schemeClr>
              </a:solidFill>
              <a:ea typeface="Helvetica" charset="0"/>
              <a:cs typeface="Helvetica" charset="0"/>
            </a:endParaRPr>
          </a:p>
        </p:txBody>
      </p:sp>
      <p:sp>
        <p:nvSpPr>
          <p:cNvPr id="13" name="TextBox 12"/>
          <p:cNvSpPr txBox="1"/>
          <p:nvPr/>
        </p:nvSpPr>
        <p:spPr>
          <a:xfrm>
            <a:off x="1329383" y="188683"/>
            <a:ext cx="2589170" cy="707886"/>
          </a:xfrm>
          <a:prstGeom prst="rect">
            <a:avLst/>
          </a:prstGeom>
          <a:noFill/>
        </p:spPr>
        <p:txBody>
          <a:bodyPr wrap="none" rtlCol="0">
            <a:spAutoFit/>
          </a:bodyPr>
          <a:lstStyle/>
          <a:p>
            <a:r>
              <a:rPr lang="en-US" sz="4000" dirty="0" smtClean="0">
                <a:solidFill>
                  <a:schemeClr val="tx1">
                    <a:lumMod val="85000"/>
                    <a:lumOff val="15000"/>
                  </a:schemeClr>
                </a:solidFill>
                <a:ea typeface="Helvetica" charset="0"/>
                <a:cs typeface="Helvetica" charset="0"/>
              </a:rPr>
              <a:t>HARMLESS</a:t>
            </a:r>
            <a:endParaRPr lang="en-US" sz="4000" dirty="0">
              <a:solidFill>
                <a:schemeClr val="tx1">
                  <a:lumMod val="85000"/>
                  <a:lumOff val="15000"/>
                </a:schemeClr>
              </a:solidFill>
              <a:ea typeface="Helvetica" charset="0"/>
              <a:cs typeface="Helvetica" charset="0"/>
            </a:endParaRPr>
          </a:p>
        </p:txBody>
      </p:sp>
      <p:pic>
        <p:nvPicPr>
          <p:cNvPr id="14" name="Picture 6" descr="Image result for e key keyboard transparent"/>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166768" y="3429000"/>
            <a:ext cx="914400" cy="914400"/>
          </a:xfrm>
          <a:prstGeom prst="rect">
            <a:avLst/>
          </a:prstGeom>
          <a:solidFill>
            <a:schemeClr val="tx2"/>
          </a:solidFill>
          <a:extLst/>
        </p:spPr>
      </p:pic>
      <p:pic>
        <p:nvPicPr>
          <p:cNvPr id="15" name="Picture 8" descr="Related image"/>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29769" y="3429000"/>
            <a:ext cx="914400" cy="914400"/>
          </a:xfrm>
          <a:prstGeom prst="rect">
            <a:avLst/>
          </a:prstGeom>
          <a:solidFill>
            <a:schemeClr val="tx2"/>
          </a:solidFill>
          <a:extLst/>
        </p:spPr>
      </p:pic>
      <p:sp>
        <p:nvSpPr>
          <p:cNvPr id="16" name="TextBox 15"/>
          <p:cNvSpPr txBox="1"/>
          <p:nvPr/>
        </p:nvSpPr>
        <p:spPr>
          <a:xfrm>
            <a:off x="1348281" y="4582895"/>
            <a:ext cx="2551374" cy="461665"/>
          </a:xfrm>
          <a:prstGeom prst="rect">
            <a:avLst/>
          </a:prstGeom>
          <a:noFill/>
        </p:spPr>
        <p:txBody>
          <a:bodyPr wrap="square" rtlCol="0">
            <a:spAutoFit/>
          </a:bodyPr>
          <a:lstStyle/>
          <a:p>
            <a:r>
              <a:rPr lang="en-US" sz="2400" dirty="0" smtClean="0">
                <a:solidFill>
                  <a:schemeClr val="tx1">
                    <a:lumMod val="85000"/>
                    <a:lumOff val="15000"/>
                  </a:schemeClr>
                </a:solidFill>
                <a:ea typeface="Helvetica" charset="0"/>
                <a:cs typeface="Helvetica" charset="0"/>
              </a:rPr>
              <a:t>PRESS THE E KEY</a:t>
            </a:r>
            <a:endParaRPr lang="en-US" sz="2400" dirty="0">
              <a:solidFill>
                <a:schemeClr val="tx1">
                  <a:lumMod val="85000"/>
                  <a:lumOff val="15000"/>
                </a:schemeClr>
              </a:solidFill>
              <a:ea typeface="Helvetica" charset="0"/>
              <a:cs typeface="Helvetica" charset="0"/>
            </a:endParaRPr>
          </a:p>
        </p:txBody>
      </p:sp>
      <p:sp>
        <p:nvSpPr>
          <p:cNvPr id="17" name="TextBox 16"/>
          <p:cNvSpPr txBox="1"/>
          <p:nvPr/>
        </p:nvSpPr>
        <p:spPr>
          <a:xfrm>
            <a:off x="7611282" y="4582894"/>
            <a:ext cx="2551374" cy="461665"/>
          </a:xfrm>
          <a:prstGeom prst="rect">
            <a:avLst/>
          </a:prstGeom>
          <a:noFill/>
        </p:spPr>
        <p:txBody>
          <a:bodyPr wrap="square" rtlCol="0">
            <a:spAutoFit/>
          </a:bodyPr>
          <a:lstStyle/>
          <a:p>
            <a:r>
              <a:rPr lang="en-US" sz="2400" dirty="0" smtClean="0">
                <a:solidFill>
                  <a:schemeClr val="tx1">
                    <a:lumMod val="85000"/>
                    <a:lumOff val="15000"/>
                  </a:schemeClr>
                </a:solidFill>
                <a:ea typeface="Helvetica" charset="0"/>
                <a:cs typeface="Helvetica" charset="0"/>
              </a:rPr>
              <a:t>PRESS </a:t>
            </a:r>
            <a:r>
              <a:rPr lang="en-US" sz="2400" smtClean="0">
                <a:solidFill>
                  <a:schemeClr val="tx1">
                    <a:lumMod val="85000"/>
                    <a:lumOff val="15000"/>
                  </a:schemeClr>
                </a:solidFill>
                <a:ea typeface="Helvetica" charset="0"/>
                <a:cs typeface="Helvetica" charset="0"/>
              </a:rPr>
              <a:t>THE I </a:t>
            </a:r>
            <a:r>
              <a:rPr lang="en-US" sz="2400" dirty="0" smtClean="0">
                <a:solidFill>
                  <a:schemeClr val="tx1">
                    <a:lumMod val="85000"/>
                    <a:lumOff val="15000"/>
                  </a:schemeClr>
                </a:solidFill>
                <a:ea typeface="Helvetica" charset="0"/>
                <a:cs typeface="Helvetica" charset="0"/>
              </a:rPr>
              <a:t>KEY</a:t>
            </a:r>
            <a:endParaRPr lang="en-US" sz="2400" dirty="0">
              <a:solidFill>
                <a:schemeClr val="tx1">
                  <a:lumMod val="85000"/>
                  <a:lumOff val="15000"/>
                </a:schemeClr>
              </a:solidFill>
              <a:ea typeface="Helvetica" charset="0"/>
              <a:cs typeface="Helvetica" charset="0"/>
            </a:endParaRPr>
          </a:p>
        </p:txBody>
      </p:sp>
    </p:spTree>
    <p:extLst>
      <p:ext uri="{BB962C8B-B14F-4D97-AF65-F5344CB8AC3E}">
        <p14:creationId xmlns:p14="http://schemas.microsoft.com/office/powerpoint/2010/main" val="1860877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smtClean="0"/>
              <a:t>People form first impressions from faces quickly and automatically</a:t>
            </a:r>
            <a:endParaRPr lang="en-US" dirty="0"/>
          </a:p>
        </p:txBody>
      </p:sp>
      <p:sp>
        <p:nvSpPr>
          <p:cNvPr id="5" name="Rectangle 4"/>
          <p:cNvSpPr/>
          <p:nvPr/>
        </p:nvSpPr>
        <p:spPr>
          <a:xfrm>
            <a:off x="2231136" y="4023360"/>
            <a:ext cx="7729728" cy="646331"/>
          </a:xfrm>
          <a:prstGeom prst="rect">
            <a:avLst/>
          </a:prstGeom>
        </p:spPr>
        <p:txBody>
          <a:bodyPr wrap="square">
            <a:spAutoFit/>
          </a:bodyPr>
          <a:lstStyle/>
          <a:p>
            <a:r>
              <a:rPr lang="en-US" dirty="0" smtClean="0">
                <a:solidFill>
                  <a:srgbClr val="C00000"/>
                </a:solidFill>
              </a:rPr>
              <a:t>TODOROV, OLIVOLA,  DOTSCH, &amp; MENDE-SIEDLECKI, 2015; ZEBROWITZ, 2017</a:t>
            </a:r>
            <a:endParaRPr lang="en-US" dirty="0"/>
          </a:p>
        </p:txBody>
      </p:sp>
    </p:spTree>
    <p:extLst>
      <p:ext uri="{BB962C8B-B14F-4D97-AF65-F5344CB8AC3E}">
        <p14:creationId xmlns:p14="http://schemas.microsoft.com/office/powerpoint/2010/main" val="16226500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29383" y="188683"/>
            <a:ext cx="2975915" cy="1938992"/>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8" name="TextBox 7"/>
          <p:cNvSpPr txBox="1"/>
          <p:nvPr/>
        </p:nvSpPr>
        <p:spPr>
          <a:xfrm>
            <a:off x="7962898" y="188683"/>
            <a:ext cx="3028437" cy="1938992"/>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298" y="3131281"/>
            <a:ext cx="3657600" cy="2574951"/>
          </a:xfrm>
          <a:prstGeom prst="rect">
            <a:avLst/>
          </a:prstGeom>
        </p:spPr>
      </p:pic>
    </p:spTree>
    <p:extLst>
      <p:ext uri="{BB962C8B-B14F-4D97-AF65-F5344CB8AC3E}">
        <p14:creationId xmlns:p14="http://schemas.microsoft.com/office/powerpoint/2010/main" val="1898416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970640" y="3075057"/>
            <a:ext cx="2326919" cy="707886"/>
          </a:xfrm>
          <a:prstGeom prst="rect">
            <a:avLst/>
          </a:prstGeom>
        </p:spPr>
        <p:txBody>
          <a:bodyPr wrap="none">
            <a:spAutoFit/>
          </a:bodyPr>
          <a:lstStyle/>
          <a:p>
            <a:r>
              <a:rPr lang="en-US" sz="4000" smtClean="0">
                <a:solidFill>
                  <a:schemeClr val="tx1">
                    <a:lumMod val="85000"/>
                    <a:lumOff val="15000"/>
                  </a:schemeClr>
                </a:solidFill>
              </a:rPr>
              <a:t>PARASITE</a:t>
            </a:r>
            <a:endParaRPr lang="en-US" sz="4000" dirty="0">
              <a:solidFill>
                <a:schemeClr val="tx1">
                  <a:lumMod val="85000"/>
                  <a:lumOff val="15000"/>
                </a:schemeClr>
              </a:solidFill>
            </a:endParaRPr>
          </a:p>
        </p:txBody>
      </p:sp>
      <p:sp>
        <p:nvSpPr>
          <p:cNvPr id="9" name="TextBox 8"/>
          <p:cNvSpPr txBox="1"/>
          <p:nvPr/>
        </p:nvSpPr>
        <p:spPr>
          <a:xfrm>
            <a:off x="1329383" y="188683"/>
            <a:ext cx="2975915" cy="1938992"/>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10" name="TextBox 9"/>
          <p:cNvSpPr txBox="1"/>
          <p:nvPr/>
        </p:nvSpPr>
        <p:spPr>
          <a:xfrm>
            <a:off x="7962898" y="188683"/>
            <a:ext cx="3028437" cy="1938992"/>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5281771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29383" y="188683"/>
            <a:ext cx="2975915" cy="1938992"/>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9" name="TextBox 8"/>
          <p:cNvSpPr txBox="1"/>
          <p:nvPr/>
        </p:nvSpPr>
        <p:spPr>
          <a:xfrm>
            <a:off x="7962898" y="188683"/>
            <a:ext cx="3028437" cy="1938992"/>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298" y="3131281"/>
            <a:ext cx="3657600" cy="2574951"/>
          </a:xfrm>
          <a:prstGeom prst="rect">
            <a:avLst/>
          </a:prstGeom>
        </p:spPr>
      </p:pic>
    </p:spTree>
    <p:extLst>
      <p:ext uri="{BB962C8B-B14F-4D97-AF65-F5344CB8AC3E}">
        <p14:creationId xmlns:p14="http://schemas.microsoft.com/office/powerpoint/2010/main" val="1693116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473323" y="3075057"/>
            <a:ext cx="3321550" cy="707886"/>
          </a:xfrm>
          <a:prstGeom prst="rect">
            <a:avLst/>
          </a:prstGeom>
        </p:spPr>
        <p:txBody>
          <a:bodyPr wrap="none">
            <a:spAutoFit/>
          </a:bodyPr>
          <a:lstStyle/>
          <a:p>
            <a:r>
              <a:rPr lang="en-US" sz="4000" smtClean="0">
                <a:solidFill>
                  <a:schemeClr val="tx1">
                    <a:lumMod val="85000"/>
                    <a:lumOff val="15000"/>
                  </a:schemeClr>
                </a:solidFill>
              </a:rPr>
              <a:t>CARDBOARD</a:t>
            </a:r>
            <a:endParaRPr lang="en-US" sz="4000" dirty="0">
              <a:solidFill>
                <a:schemeClr val="tx1">
                  <a:lumMod val="85000"/>
                  <a:lumOff val="15000"/>
                </a:schemeClr>
              </a:solidFill>
            </a:endParaRPr>
          </a:p>
        </p:txBody>
      </p:sp>
      <p:sp>
        <p:nvSpPr>
          <p:cNvPr id="9" name="TextBox 8"/>
          <p:cNvSpPr txBox="1"/>
          <p:nvPr/>
        </p:nvSpPr>
        <p:spPr>
          <a:xfrm>
            <a:off x="1329383" y="188683"/>
            <a:ext cx="2975915" cy="1938992"/>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10" name="TextBox 9"/>
          <p:cNvSpPr txBox="1"/>
          <p:nvPr/>
        </p:nvSpPr>
        <p:spPr>
          <a:xfrm>
            <a:off x="7962898" y="188683"/>
            <a:ext cx="3028437" cy="1938992"/>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2056407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298" y="3131281"/>
            <a:ext cx="3657600" cy="2574951"/>
          </a:xfrm>
          <a:prstGeom prst="rect">
            <a:avLst/>
          </a:prstGeom>
        </p:spPr>
      </p:pic>
      <p:sp>
        <p:nvSpPr>
          <p:cNvPr id="10" name="TextBox 9"/>
          <p:cNvSpPr txBox="1"/>
          <p:nvPr/>
        </p:nvSpPr>
        <p:spPr>
          <a:xfrm>
            <a:off x="1329383" y="193280"/>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OBESE OR HARMLESS</a:t>
            </a:r>
            <a:endParaRPr lang="en-US" sz="4000" dirty="0">
              <a:solidFill>
                <a:schemeClr val="tx1">
                  <a:lumMod val="85000"/>
                  <a:lumOff val="15000"/>
                </a:schemeClr>
              </a:solidFill>
            </a:endParaRPr>
          </a:p>
        </p:txBody>
      </p:sp>
      <p:sp>
        <p:nvSpPr>
          <p:cNvPr id="11" name="TextBox 10"/>
          <p:cNvSpPr txBox="1"/>
          <p:nvPr/>
        </p:nvSpPr>
        <p:spPr>
          <a:xfrm>
            <a:off x="7962898" y="193281"/>
            <a:ext cx="3392961" cy="1323439"/>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8849393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24687" y="3075057"/>
            <a:ext cx="2018822" cy="707886"/>
          </a:xfrm>
          <a:prstGeom prst="rect">
            <a:avLst/>
          </a:prstGeom>
        </p:spPr>
        <p:txBody>
          <a:bodyPr wrap="none">
            <a:spAutoFit/>
          </a:bodyPr>
          <a:lstStyle/>
          <a:p>
            <a:r>
              <a:rPr lang="en-US" sz="4000" smtClean="0">
                <a:solidFill>
                  <a:schemeClr val="tx1">
                    <a:lumMod val="85000"/>
                    <a:lumOff val="15000"/>
                  </a:schemeClr>
                </a:solidFill>
              </a:rPr>
              <a:t>PLAGUE</a:t>
            </a:r>
            <a:endParaRPr lang="en-US" sz="4000" dirty="0">
              <a:solidFill>
                <a:schemeClr val="tx1">
                  <a:lumMod val="85000"/>
                  <a:lumOff val="15000"/>
                </a:schemeClr>
              </a:solidFill>
            </a:endParaRPr>
          </a:p>
        </p:txBody>
      </p:sp>
      <p:sp>
        <p:nvSpPr>
          <p:cNvPr id="6" name="TextBox 5"/>
          <p:cNvSpPr txBox="1"/>
          <p:nvPr/>
        </p:nvSpPr>
        <p:spPr>
          <a:xfrm>
            <a:off x="1329383" y="193280"/>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OBESE OR HARMLESS</a:t>
            </a:r>
            <a:endParaRPr lang="en-US" sz="4000" dirty="0">
              <a:solidFill>
                <a:schemeClr val="tx1">
                  <a:lumMod val="85000"/>
                  <a:lumOff val="15000"/>
                </a:schemeClr>
              </a:solidFill>
            </a:endParaRPr>
          </a:p>
        </p:txBody>
      </p:sp>
      <p:sp>
        <p:nvSpPr>
          <p:cNvPr id="8" name="TextBox 7"/>
          <p:cNvSpPr txBox="1"/>
          <p:nvPr/>
        </p:nvSpPr>
        <p:spPr>
          <a:xfrm>
            <a:off x="7962898" y="193281"/>
            <a:ext cx="3392961" cy="1323439"/>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8512150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3028869"/>
            <a:ext cx="3657600" cy="2677363"/>
          </a:xfrm>
          <a:prstGeom prst="rect">
            <a:avLst/>
          </a:prstGeom>
        </p:spPr>
      </p:pic>
      <p:sp>
        <p:nvSpPr>
          <p:cNvPr id="11" name="TextBox 10"/>
          <p:cNvSpPr txBox="1"/>
          <p:nvPr/>
        </p:nvSpPr>
        <p:spPr>
          <a:xfrm>
            <a:off x="1329383" y="193280"/>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OBESE OR HARMLESS</a:t>
            </a:r>
            <a:endParaRPr lang="en-US" sz="4000" dirty="0">
              <a:solidFill>
                <a:schemeClr val="tx1">
                  <a:lumMod val="85000"/>
                  <a:lumOff val="15000"/>
                </a:schemeClr>
              </a:solidFill>
            </a:endParaRPr>
          </a:p>
        </p:txBody>
      </p:sp>
      <p:sp>
        <p:nvSpPr>
          <p:cNvPr id="12" name="TextBox 11"/>
          <p:cNvSpPr txBox="1"/>
          <p:nvPr/>
        </p:nvSpPr>
        <p:spPr>
          <a:xfrm>
            <a:off x="7962898" y="193281"/>
            <a:ext cx="3392961" cy="1323439"/>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6290743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550170" y="3075057"/>
            <a:ext cx="3167855" cy="707886"/>
          </a:xfrm>
          <a:prstGeom prst="rect">
            <a:avLst/>
          </a:prstGeom>
        </p:spPr>
        <p:txBody>
          <a:bodyPr wrap="none">
            <a:spAutoFit/>
          </a:bodyPr>
          <a:lstStyle/>
          <a:p>
            <a:r>
              <a:rPr lang="en-US" sz="4000" smtClean="0">
                <a:solidFill>
                  <a:schemeClr val="tx1">
                    <a:lumMod val="85000"/>
                    <a:lumOff val="15000"/>
                  </a:schemeClr>
                </a:solidFill>
              </a:rPr>
              <a:t>TYPEWRITER</a:t>
            </a:r>
            <a:endParaRPr lang="en-US" sz="4000" dirty="0">
              <a:solidFill>
                <a:schemeClr val="tx1">
                  <a:lumMod val="85000"/>
                  <a:lumOff val="15000"/>
                </a:schemeClr>
              </a:solidFill>
            </a:endParaRPr>
          </a:p>
        </p:txBody>
      </p:sp>
      <p:sp>
        <p:nvSpPr>
          <p:cNvPr id="9" name="TextBox 8"/>
          <p:cNvSpPr txBox="1"/>
          <p:nvPr/>
        </p:nvSpPr>
        <p:spPr>
          <a:xfrm>
            <a:off x="1329383" y="193280"/>
            <a:ext cx="2975915" cy="1323439"/>
          </a:xfrm>
          <a:prstGeom prst="rect">
            <a:avLst/>
          </a:prstGeom>
          <a:noFill/>
        </p:spPr>
        <p:txBody>
          <a:bodyPr wrap="square" rtlCol="0">
            <a:spAutoFit/>
          </a:bodyPr>
          <a:lstStyle/>
          <a:p>
            <a:r>
              <a:rPr lang="en-US" sz="4000" dirty="0" smtClean="0">
                <a:solidFill>
                  <a:schemeClr val="tx1">
                    <a:lumMod val="85000"/>
                    <a:lumOff val="15000"/>
                  </a:schemeClr>
                </a:solidFill>
              </a:rPr>
              <a:t>OBESE OR HARMLESS</a:t>
            </a:r>
            <a:endParaRPr lang="en-US" sz="4000" dirty="0">
              <a:solidFill>
                <a:schemeClr val="tx1">
                  <a:lumMod val="85000"/>
                  <a:lumOff val="15000"/>
                </a:schemeClr>
              </a:solidFill>
            </a:endParaRPr>
          </a:p>
        </p:txBody>
      </p:sp>
      <p:sp>
        <p:nvSpPr>
          <p:cNvPr id="10" name="TextBox 9"/>
          <p:cNvSpPr txBox="1"/>
          <p:nvPr/>
        </p:nvSpPr>
        <p:spPr>
          <a:xfrm>
            <a:off x="7962898" y="193281"/>
            <a:ext cx="3392961" cy="1323439"/>
          </a:xfrm>
          <a:prstGeom prst="rect">
            <a:avLst/>
          </a:prstGeom>
          <a:noFill/>
        </p:spPr>
        <p:txBody>
          <a:bodyPr wrap="square" rtlCol="0">
            <a:spAutoFit/>
          </a:bodyPr>
          <a:lstStyle/>
          <a:p>
            <a:r>
              <a:rPr lang="en-US" sz="4000" dirty="0" smtClean="0">
                <a:solidFill>
                  <a:schemeClr val="tx1">
                    <a:lumMod val="85000"/>
                    <a:lumOff val="15000"/>
                  </a:schemeClr>
                </a:solidFill>
              </a:rPr>
              <a:t>AVERAGE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7906062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6"/>
          <p:cNvSpPr/>
          <p:nvPr/>
        </p:nvSpPr>
        <p:spPr>
          <a:xfrm>
            <a:off x="2572987" y="321182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a:latin typeface="+mj-lt"/>
            </a:endParaRPr>
          </a:p>
        </p:txBody>
      </p:sp>
      <p:sp>
        <p:nvSpPr>
          <p:cNvPr id="7" name="pl7"/>
          <p:cNvSpPr/>
          <p:nvPr/>
        </p:nvSpPr>
        <p:spPr>
          <a:xfrm>
            <a:off x="2572987" y="248200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a:latin typeface="+mj-lt"/>
            </a:endParaRPr>
          </a:p>
        </p:txBody>
      </p:sp>
      <p:sp>
        <p:nvSpPr>
          <p:cNvPr id="8" name="pl8"/>
          <p:cNvSpPr/>
          <p:nvPr/>
        </p:nvSpPr>
        <p:spPr>
          <a:xfrm>
            <a:off x="2572987" y="175218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a:latin typeface="+mj-lt"/>
            </a:endParaRPr>
          </a:p>
        </p:txBody>
      </p:sp>
      <p:sp>
        <p:nvSpPr>
          <p:cNvPr id="9" name="pl9"/>
          <p:cNvSpPr/>
          <p:nvPr/>
        </p:nvSpPr>
        <p:spPr>
          <a:xfrm>
            <a:off x="2572987" y="357673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10" name="pl10"/>
          <p:cNvSpPr/>
          <p:nvPr/>
        </p:nvSpPr>
        <p:spPr>
          <a:xfrm>
            <a:off x="2572987" y="284691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11" name="pl11"/>
          <p:cNvSpPr/>
          <p:nvPr/>
        </p:nvSpPr>
        <p:spPr>
          <a:xfrm>
            <a:off x="2572987" y="211709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12" name="pl12"/>
          <p:cNvSpPr/>
          <p:nvPr/>
        </p:nvSpPr>
        <p:spPr>
          <a:xfrm>
            <a:off x="2572987" y="138727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13" name="pl13"/>
          <p:cNvSpPr/>
          <p:nvPr/>
        </p:nvSpPr>
        <p:spPr>
          <a:xfrm>
            <a:off x="3751519" y="1277801"/>
            <a:ext cx="0" cy="2408406"/>
          </a:xfrm>
          <a:custGeom>
            <a:avLst/>
            <a:gdLst/>
            <a:ahLst/>
            <a:cxnLst/>
            <a:rect l="0" t="0" r="0" b="0"/>
            <a:pathLst>
              <a:path h="2408406">
                <a:moveTo>
                  <a:pt x="0" y="2408406"/>
                </a:moveTo>
                <a:lnTo>
                  <a:pt x="0" y="0"/>
                </a:lnTo>
                <a:lnTo>
                  <a:pt x="0" y="0"/>
                </a:lnTo>
              </a:path>
            </a:pathLst>
          </a:custGeom>
          <a:ln w="13550" cap="flat">
            <a:solidFill>
              <a:srgbClr val="EBEBEB">
                <a:alpha val="100000"/>
              </a:srgbClr>
            </a:solidFill>
            <a:prstDash val="solid"/>
            <a:round/>
          </a:ln>
        </p:spPr>
        <p:txBody>
          <a:bodyPr/>
          <a:lstStyle/>
          <a:p>
            <a:endParaRPr>
              <a:latin typeface="+mj-lt"/>
            </a:endParaRPr>
          </a:p>
        </p:txBody>
      </p:sp>
      <p:sp>
        <p:nvSpPr>
          <p:cNvPr id="14" name="rc14"/>
          <p:cNvSpPr/>
          <p:nvPr/>
        </p:nvSpPr>
        <p:spPr>
          <a:xfrm>
            <a:off x="3751519" y="1754820"/>
            <a:ext cx="1060678" cy="1821913"/>
          </a:xfrm>
          <a:prstGeom prst="rect">
            <a:avLst/>
          </a:prstGeom>
          <a:solidFill>
            <a:srgbClr val="C93312">
              <a:alpha val="100000"/>
            </a:srgbClr>
          </a:solidFill>
          <a:ln w="13550" cap="flat">
            <a:solidFill>
              <a:srgbClr val="000000">
                <a:alpha val="100000"/>
              </a:srgbClr>
            </a:solidFill>
            <a:prstDash val="solid"/>
            <a:round/>
          </a:ln>
        </p:spPr>
        <p:txBody>
          <a:bodyPr/>
          <a:lstStyle/>
          <a:p>
            <a:endParaRPr>
              <a:latin typeface="+mj-lt"/>
            </a:endParaRPr>
          </a:p>
        </p:txBody>
      </p:sp>
      <p:sp>
        <p:nvSpPr>
          <p:cNvPr id="15" name="rc15"/>
          <p:cNvSpPr/>
          <p:nvPr/>
        </p:nvSpPr>
        <p:spPr>
          <a:xfrm>
            <a:off x="2690840" y="2327321"/>
            <a:ext cx="1060678" cy="1249412"/>
          </a:xfrm>
          <a:prstGeom prst="rect">
            <a:avLst/>
          </a:prstGeom>
          <a:solidFill>
            <a:srgbClr val="899DA4">
              <a:alpha val="100000"/>
            </a:srgbClr>
          </a:solidFill>
          <a:ln w="13550" cap="flat">
            <a:solidFill>
              <a:srgbClr val="000000">
                <a:alpha val="100000"/>
              </a:srgbClr>
            </a:solidFill>
            <a:prstDash val="solid"/>
            <a:round/>
          </a:ln>
        </p:spPr>
        <p:txBody>
          <a:bodyPr/>
          <a:lstStyle/>
          <a:p>
            <a:endParaRPr>
              <a:latin typeface="+mj-lt"/>
            </a:endParaRPr>
          </a:p>
        </p:txBody>
      </p:sp>
      <p:sp>
        <p:nvSpPr>
          <p:cNvPr id="16" name="pl16"/>
          <p:cNvSpPr/>
          <p:nvPr/>
        </p:nvSpPr>
        <p:spPr>
          <a:xfrm>
            <a:off x="4222931" y="1644881"/>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a:latin typeface="+mj-lt"/>
            </a:endParaRPr>
          </a:p>
        </p:txBody>
      </p:sp>
      <p:sp>
        <p:nvSpPr>
          <p:cNvPr id="17" name="pl17"/>
          <p:cNvSpPr/>
          <p:nvPr/>
        </p:nvSpPr>
        <p:spPr>
          <a:xfrm>
            <a:off x="4281858" y="1644881"/>
            <a:ext cx="0" cy="219879"/>
          </a:xfrm>
          <a:custGeom>
            <a:avLst/>
            <a:gdLst/>
            <a:ahLst/>
            <a:cxnLst/>
            <a:rect l="0" t="0" r="0" b="0"/>
            <a:pathLst>
              <a:path h="219879">
                <a:moveTo>
                  <a:pt x="0" y="0"/>
                </a:moveTo>
                <a:lnTo>
                  <a:pt x="0" y="219879"/>
                </a:lnTo>
              </a:path>
            </a:pathLst>
          </a:custGeom>
          <a:ln w="13550" cap="flat">
            <a:solidFill>
              <a:srgbClr val="000000">
                <a:alpha val="100000"/>
              </a:srgbClr>
            </a:solidFill>
            <a:prstDash val="solid"/>
            <a:round/>
          </a:ln>
        </p:spPr>
        <p:txBody>
          <a:bodyPr/>
          <a:lstStyle/>
          <a:p>
            <a:endParaRPr>
              <a:latin typeface="+mj-lt"/>
            </a:endParaRPr>
          </a:p>
        </p:txBody>
      </p:sp>
      <p:sp>
        <p:nvSpPr>
          <p:cNvPr id="18" name="pl18"/>
          <p:cNvSpPr/>
          <p:nvPr/>
        </p:nvSpPr>
        <p:spPr>
          <a:xfrm>
            <a:off x="4222931" y="1864760"/>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a:latin typeface="+mj-lt"/>
            </a:endParaRPr>
          </a:p>
        </p:txBody>
      </p:sp>
      <p:sp>
        <p:nvSpPr>
          <p:cNvPr id="19" name="pl19"/>
          <p:cNvSpPr/>
          <p:nvPr/>
        </p:nvSpPr>
        <p:spPr>
          <a:xfrm>
            <a:off x="3162253" y="2234284"/>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a:latin typeface="+mj-lt"/>
            </a:endParaRPr>
          </a:p>
        </p:txBody>
      </p:sp>
      <p:sp>
        <p:nvSpPr>
          <p:cNvPr id="20" name="pl20"/>
          <p:cNvSpPr/>
          <p:nvPr/>
        </p:nvSpPr>
        <p:spPr>
          <a:xfrm>
            <a:off x="3221179" y="2234284"/>
            <a:ext cx="0" cy="186074"/>
          </a:xfrm>
          <a:custGeom>
            <a:avLst/>
            <a:gdLst/>
            <a:ahLst/>
            <a:cxnLst/>
            <a:rect l="0" t="0" r="0" b="0"/>
            <a:pathLst>
              <a:path h="186074">
                <a:moveTo>
                  <a:pt x="0" y="0"/>
                </a:moveTo>
                <a:lnTo>
                  <a:pt x="0" y="186074"/>
                </a:lnTo>
              </a:path>
            </a:pathLst>
          </a:custGeom>
          <a:ln w="13550" cap="flat">
            <a:solidFill>
              <a:srgbClr val="000000">
                <a:alpha val="100000"/>
              </a:srgbClr>
            </a:solidFill>
            <a:prstDash val="solid"/>
            <a:round/>
          </a:ln>
        </p:spPr>
        <p:txBody>
          <a:bodyPr/>
          <a:lstStyle/>
          <a:p>
            <a:endParaRPr>
              <a:latin typeface="+mj-lt"/>
            </a:endParaRPr>
          </a:p>
        </p:txBody>
      </p:sp>
      <p:sp>
        <p:nvSpPr>
          <p:cNvPr id="21" name="pl21"/>
          <p:cNvSpPr/>
          <p:nvPr/>
        </p:nvSpPr>
        <p:spPr>
          <a:xfrm>
            <a:off x="3162253" y="2420359"/>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a:latin typeface="+mj-lt"/>
            </a:endParaRPr>
          </a:p>
        </p:txBody>
      </p:sp>
      <p:sp>
        <p:nvSpPr>
          <p:cNvPr id="22" name="rc22"/>
          <p:cNvSpPr/>
          <p:nvPr/>
        </p:nvSpPr>
        <p:spPr>
          <a:xfrm>
            <a:off x="2572987" y="1277801"/>
            <a:ext cx="2357063" cy="2408406"/>
          </a:xfrm>
          <a:prstGeom prst="rect">
            <a:avLst/>
          </a:prstGeom>
          <a:ln w="13550" cap="rnd">
            <a:solidFill>
              <a:srgbClr val="333333">
                <a:alpha val="100000"/>
              </a:srgbClr>
            </a:solidFill>
            <a:prstDash val="solid"/>
            <a:round/>
          </a:ln>
        </p:spPr>
        <p:txBody>
          <a:bodyPr/>
          <a:lstStyle/>
          <a:p>
            <a:endParaRPr>
              <a:latin typeface="+mj-lt"/>
            </a:endParaRPr>
          </a:p>
        </p:txBody>
      </p:sp>
      <p:sp>
        <p:nvSpPr>
          <p:cNvPr id="24" name="pl24"/>
          <p:cNvSpPr/>
          <p:nvPr/>
        </p:nvSpPr>
        <p:spPr>
          <a:xfrm>
            <a:off x="2572987" y="568981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a:latin typeface="+mj-lt"/>
            </a:endParaRPr>
          </a:p>
        </p:txBody>
      </p:sp>
      <p:sp>
        <p:nvSpPr>
          <p:cNvPr id="25" name="pl25"/>
          <p:cNvSpPr/>
          <p:nvPr/>
        </p:nvSpPr>
        <p:spPr>
          <a:xfrm>
            <a:off x="2572987" y="495999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a:latin typeface="+mj-lt"/>
            </a:endParaRPr>
          </a:p>
        </p:txBody>
      </p:sp>
      <p:sp>
        <p:nvSpPr>
          <p:cNvPr id="26" name="pl26"/>
          <p:cNvSpPr/>
          <p:nvPr/>
        </p:nvSpPr>
        <p:spPr>
          <a:xfrm>
            <a:off x="2572987" y="423017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a:latin typeface="+mj-lt"/>
            </a:endParaRPr>
          </a:p>
        </p:txBody>
      </p:sp>
      <p:sp>
        <p:nvSpPr>
          <p:cNvPr id="27" name="pl27"/>
          <p:cNvSpPr/>
          <p:nvPr/>
        </p:nvSpPr>
        <p:spPr>
          <a:xfrm>
            <a:off x="2572987" y="605472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28" name="pl28"/>
          <p:cNvSpPr/>
          <p:nvPr/>
        </p:nvSpPr>
        <p:spPr>
          <a:xfrm>
            <a:off x="2572987" y="532490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29" name="pl29"/>
          <p:cNvSpPr/>
          <p:nvPr/>
        </p:nvSpPr>
        <p:spPr>
          <a:xfrm>
            <a:off x="2572987" y="459508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30" name="pl30"/>
          <p:cNvSpPr/>
          <p:nvPr/>
        </p:nvSpPr>
        <p:spPr>
          <a:xfrm>
            <a:off x="2572987" y="386526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a:latin typeface="+mj-lt"/>
            </a:endParaRPr>
          </a:p>
        </p:txBody>
      </p:sp>
      <p:sp>
        <p:nvSpPr>
          <p:cNvPr id="31" name="pl31"/>
          <p:cNvSpPr/>
          <p:nvPr/>
        </p:nvSpPr>
        <p:spPr>
          <a:xfrm>
            <a:off x="3751519" y="3755796"/>
            <a:ext cx="0" cy="2408406"/>
          </a:xfrm>
          <a:custGeom>
            <a:avLst/>
            <a:gdLst/>
            <a:ahLst/>
            <a:cxnLst/>
            <a:rect l="0" t="0" r="0" b="0"/>
            <a:pathLst>
              <a:path h="2408406">
                <a:moveTo>
                  <a:pt x="0" y="2408406"/>
                </a:moveTo>
                <a:lnTo>
                  <a:pt x="0" y="0"/>
                </a:lnTo>
                <a:lnTo>
                  <a:pt x="0" y="0"/>
                </a:lnTo>
              </a:path>
            </a:pathLst>
          </a:custGeom>
          <a:ln w="13550" cap="flat">
            <a:solidFill>
              <a:srgbClr val="EBEBEB">
                <a:alpha val="100000"/>
              </a:srgbClr>
            </a:solidFill>
            <a:prstDash val="solid"/>
            <a:round/>
          </a:ln>
        </p:spPr>
        <p:txBody>
          <a:bodyPr/>
          <a:lstStyle/>
          <a:p>
            <a:endParaRPr>
              <a:latin typeface="+mj-lt"/>
            </a:endParaRPr>
          </a:p>
        </p:txBody>
      </p:sp>
      <p:sp>
        <p:nvSpPr>
          <p:cNvPr id="32" name="rc32"/>
          <p:cNvSpPr/>
          <p:nvPr/>
        </p:nvSpPr>
        <p:spPr>
          <a:xfrm>
            <a:off x="3751519" y="4189092"/>
            <a:ext cx="1060678" cy="1865636"/>
          </a:xfrm>
          <a:prstGeom prst="rect">
            <a:avLst/>
          </a:prstGeom>
          <a:solidFill>
            <a:srgbClr val="C93312">
              <a:alpha val="100000"/>
            </a:srgbClr>
          </a:solidFill>
          <a:ln w="13550" cap="flat">
            <a:solidFill>
              <a:srgbClr val="000000">
                <a:alpha val="100000"/>
              </a:srgbClr>
            </a:solidFill>
            <a:prstDash val="solid"/>
            <a:round/>
          </a:ln>
        </p:spPr>
        <p:txBody>
          <a:bodyPr/>
          <a:lstStyle/>
          <a:p>
            <a:endParaRPr>
              <a:latin typeface="+mj-lt"/>
            </a:endParaRPr>
          </a:p>
        </p:txBody>
      </p:sp>
      <p:sp>
        <p:nvSpPr>
          <p:cNvPr id="33" name="rc33"/>
          <p:cNvSpPr/>
          <p:nvPr/>
        </p:nvSpPr>
        <p:spPr>
          <a:xfrm>
            <a:off x="2690840" y="4489025"/>
            <a:ext cx="1060678" cy="1565703"/>
          </a:xfrm>
          <a:prstGeom prst="rect">
            <a:avLst/>
          </a:prstGeom>
          <a:solidFill>
            <a:srgbClr val="899DA4">
              <a:alpha val="100000"/>
            </a:srgbClr>
          </a:solidFill>
          <a:ln w="13550" cap="flat">
            <a:solidFill>
              <a:srgbClr val="000000">
                <a:alpha val="100000"/>
              </a:srgbClr>
            </a:solidFill>
            <a:prstDash val="solid"/>
            <a:round/>
          </a:ln>
        </p:spPr>
        <p:txBody>
          <a:bodyPr/>
          <a:lstStyle/>
          <a:p>
            <a:endParaRPr dirty="0">
              <a:latin typeface="+mj-lt"/>
            </a:endParaRPr>
          </a:p>
        </p:txBody>
      </p:sp>
      <p:sp>
        <p:nvSpPr>
          <p:cNvPr id="34" name="pl34"/>
          <p:cNvSpPr/>
          <p:nvPr/>
        </p:nvSpPr>
        <p:spPr>
          <a:xfrm>
            <a:off x="4222931" y="4082652"/>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35" name="pl35"/>
          <p:cNvSpPr/>
          <p:nvPr/>
        </p:nvSpPr>
        <p:spPr>
          <a:xfrm>
            <a:off x="4281858" y="4082652"/>
            <a:ext cx="0" cy="212880"/>
          </a:xfrm>
          <a:custGeom>
            <a:avLst/>
            <a:gdLst/>
            <a:ahLst/>
            <a:cxnLst/>
            <a:rect l="0" t="0" r="0" b="0"/>
            <a:pathLst>
              <a:path h="212880">
                <a:moveTo>
                  <a:pt x="0" y="0"/>
                </a:moveTo>
                <a:lnTo>
                  <a:pt x="0" y="212880"/>
                </a:lnTo>
              </a:path>
            </a:pathLst>
          </a:custGeom>
          <a:ln w="13550" cap="flat">
            <a:solidFill>
              <a:srgbClr val="000000">
                <a:alpha val="100000"/>
              </a:srgbClr>
            </a:solidFill>
            <a:prstDash val="solid"/>
            <a:round/>
          </a:ln>
        </p:spPr>
        <p:txBody>
          <a:bodyPr/>
          <a:lstStyle/>
          <a:p>
            <a:endParaRPr dirty="0">
              <a:latin typeface="+mj-lt"/>
            </a:endParaRPr>
          </a:p>
        </p:txBody>
      </p:sp>
      <p:sp>
        <p:nvSpPr>
          <p:cNvPr id="36" name="pl36"/>
          <p:cNvSpPr/>
          <p:nvPr/>
        </p:nvSpPr>
        <p:spPr>
          <a:xfrm>
            <a:off x="4222931" y="4295533"/>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37" name="pl37"/>
          <p:cNvSpPr/>
          <p:nvPr/>
        </p:nvSpPr>
        <p:spPr>
          <a:xfrm>
            <a:off x="3162253" y="4399176"/>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38" name="pl38"/>
          <p:cNvSpPr/>
          <p:nvPr/>
        </p:nvSpPr>
        <p:spPr>
          <a:xfrm>
            <a:off x="3221179" y="4399176"/>
            <a:ext cx="0" cy="179699"/>
          </a:xfrm>
          <a:custGeom>
            <a:avLst/>
            <a:gdLst/>
            <a:ahLst/>
            <a:cxnLst/>
            <a:rect l="0" t="0" r="0" b="0"/>
            <a:pathLst>
              <a:path h="179699">
                <a:moveTo>
                  <a:pt x="0" y="0"/>
                </a:moveTo>
                <a:lnTo>
                  <a:pt x="0" y="179699"/>
                </a:lnTo>
              </a:path>
            </a:pathLst>
          </a:custGeom>
          <a:ln w="13550" cap="flat">
            <a:solidFill>
              <a:srgbClr val="000000">
                <a:alpha val="100000"/>
              </a:srgbClr>
            </a:solidFill>
            <a:prstDash val="solid"/>
            <a:round/>
          </a:ln>
        </p:spPr>
        <p:txBody>
          <a:bodyPr/>
          <a:lstStyle/>
          <a:p>
            <a:endParaRPr dirty="0">
              <a:latin typeface="+mj-lt"/>
            </a:endParaRPr>
          </a:p>
        </p:txBody>
      </p:sp>
      <p:sp>
        <p:nvSpPr>
          <p:cNvPr id="39" name="pl39"/>
          <p:cNvSpPr/>
          <p:nvPr/>
        </p:nvSpPr>
        <p:spPr>
          <a:xfrm>
            <a:off x="3162253" y="4578875"/>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40" name="rc40"/>
          <p:cNvSpPr/>
          <p:nvPr/>
        </p:nvSpPr>
        <p:spPr>
          <a:xfrm>
            <a:off x="2572987" y="3755796"/>
            <a:ext cx="2357063" cy="2408406"/>
          </a:xfrm>
          <a:prstGeom prst="rect">
            <a:avLst/>
          </a:prstGeom>
          <a:ln w="13550" cap="rnd">
            <a:solidFill>
              <a:srgbClr val="333333">
                <a:alpha val="100000"/>
              </a:srgbClr>
            </a:solidFill>
            <a:prstDash val="solid"/>
            <a:round/>
          </a:ln>
        </p:spPr>
        <p:txBody>
          <a:bodyPr/>
          <a:lstStyle/>
          <a:p>
            <a:endParaRPr dirty="0">
              <a:latin typeface="+mj-lt"/>
            </a:endParaRPr>
          </a:p>
        </p:txBody>
      </p:sp>
      <p:sp>
        <p:nvSpPr>
          <p:cNvPr id="42" name="pl42"/>
          <p:cNvSpPr/>
          <p:nvPr/>
        </p:nvSpPr>
        <p:spPr>
          <a:xfrm>
            <a:off x="4999639" y="321182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43" name="pl43"/>
          <p:cNvSpPr/>
          <p:nvPr/>
        </p:nvSpPr>
        <p:spPr>
          <a:xfrm>
            <a:off x="4999639" y="248200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44" name="pl44"/>
          <p:cNvSpPr/>
          <p:nvPr/>
        </p:nvSpPr>
        <p:spPr>
          <a:xfrm>
            <a:off x="4999639" y="175218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45" name="pl45"/>
          <p:cNvSpPr/>
          <p:nvPr/>
        </p:nvSpPr>
        <p:spPr>
          <a:xfrm>
            <a:off x="4999639" y="357673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46" name="pl46"/>
          <p:cNvSpPr/>
          <p:nvPr/>
        </p:nvSpPr>
        <p:spPr>
          <a:xfrm>
            <a:off x="4999639" y="284691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47" name="pl47"/>
          <p:cNvSpPr/>
          <p:nvPr/>
        </p:nvSpPr>
        <p:spPr>
          <a:xfrm>
            <a:off x="4999639" y="211709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48" name="pl48"/>
          <p:cNvSpPr/>
          <p:nvPr/>
        </p:nvSpPr>
        <p:spPr>
          <a:xfrm>
            <a:off x="4999639" y="138727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49" name="pl49"/>
          <p:cNvSpPr/>
          <p:nvPr/>
        </p:nvSpPr>
        <p:spPr>
          <a:xfrm>
            <a:off x="6178171" y="1277801"/>
            <a:ext cx="0" cy="2408406"/>
          </a:xfrm>
          <a:custGeom>
            <a:avLst/>
            <a:gdLst/>
            <a:ahLst/>
            <a:cxnLst/>
            <a:rect l="0" t="0" r="0" b="0"/>
            <a:pathLst>
              <a:path h="2408406">
                <a:moveTo>
                  <a:pt x="0" y="2408406"/>
                </a:moveTo>
                <a:lnTo>
                  <a:pt x="0" y="0"/>
                </a:lnTo>
                <a:lnTo>
                  <a:pt x="0" y="0"/>
                </a:lnTo>
              </a:path>
            </a:pathLst>
          </a:custGeom>
          <a:ln w="13550" cap="flat">
            <a:solidFill>
              <a:srgbClr val="EBEBEB">
                <a:alpha val="100000"/>
              </a:srgbClr>
            </a:solidFill>
            <a:prstDash val="solid"/>
            <a:round/>
          </a:ln>
        </p:spPr>
        <p:txBody>
          <a:bodyPr/>
          <a:lstStyle/>
          <a:p>
            <a:endParaRPr dirty="0">
              <a:latin typeface="+mj-lt"/>
            </a:endParaRPr>
          </a:p>
        </p:txBody>
      </p:sp>
      <p:sp>
        <p:nvSpPr>
          <p:cNvPr id="50" name="rc50"/>
          <p:cNvSpPr/>
          <p:nvPr/>
        </p:nvSpPr>
        <p:spPr>
          <a:xfrm>
            <a:off x="6178171" y="2384315"/>
            <a:ext cx="1060678" cy="1192419"/>
          </a:xfrm>
          <a:prstGeom prst="rect">
            <a:avLst/>
          </a:prstGeom>
          <a:solidFill>
            <a:srgbClr val="C93312">
              <a:alpha val="100000"/>
            </a:srgbClr>
          </a:solidFill>
          <a:ln w="13550" cap="flat">
            <a:solidFill>
              <a:srgbClr val="000000">
                <a:alpha val="100000"/>
              </a:srgbClr>
            </a:solidFill>
            <a:prstDash val="solid"/>
            <a:round/>
          </a:ln>
        </p:spPr>
        <p:txBody>
          <a:bodyPr/>
          <a:lstStyle/>
          <a:p>
            <a:endParaRPr dirty="0">
              <a:latin typeface="+mj-lt"/>
            </a:endParaRPr>
          </a:p>
        </p:txBody>
      </p:sp>
      <p:sp>
        <p:nvSpPr>
          <p:cNvPr id="51" name="rc51"/>
          <p:cNvSpPr/>
          <p:nvPr/>
        </p:nvSpPr>
        <p:spPr>
          <a:xfrm>
            <a:off x="5117492" y="1793188"/>
            <a:ext cx="1060678" cy="1783545"/>
          </a:xfrm>
          <a:prstGeom prst="rect">
            <a:avLst/>
          </a:prstGeom>
          <a:solidFill>
            <a:srgbClr val="899DA4">
              <a:alpha val="100000"/>
            </a:srgbClr>
          </a:solidFill>
          <a:ln w="13550" cap="flat">
            <a:solidFill>
              <a:srgbClr val="000000">
                <a:alpha val="100000"/>
              </a:srgbClr>
            </a:solidFill>
            <a:prstDash val="solid"/>
            <a:round/>
          </a:ln>
        </p:spPr>
        <p:txBody>
          <a:bodyPr/>
          <a:lstStyle/>
          <a:p>
            <a:endParaRPr dirty="0">
              <a:latin typeface="+mj-lt"/>
            </a:endParaRPr>
          </a:p>
        </p:txBody>
      </p:sp>
      <p:sp>
        <p:nvSpPr>
          <p:cNvPr id="52" name="pl52"/>
          <p:cNvSpPr/>
          <p:nvPr/>
        </p:nvSpPr>
        <p:spPr>
          <a:xfrm>
            <a:off x="6649583" y="2291203"/>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53" name="pl53"/>
          <p:cNvSpPr/>
          <p:nvPr/>
        </p:nvSpPr>
        <p:spPr>
          <a:xfrm>
            <a:off x="6708510" y="2291203"/>
            <a:ext cx="0" cy="186222"/>
          </a:xfrm>
          <a:custGeom>
            <a:avLst/>
            <a:gdLst/>
            <a:ahLst/>
            <a:cxnLst/>
            <a:rect l="0" t="0" r="0" b="0"/>
            <a:pathLst>
              <a:path h="186222">
                <a:moveTo>
                  <a:pt x="0" y="0"/>
                </a:moveTo>
                <a:lnTo>
                  <a:pt x="0" y="186222"/>
                </a:lnTo>
              </a:path>
            </a:pathLst>
          </a:custGeom>
          <a:ln w="13550" cap="flat">
            <a:solidFill>
              <a:srgbClr val="000000">
                <a:alpha val="100000"/>
              </a:srgbClr>
            </a:solidFill>
            <a:prstDash val="solid"/>
            <a:round/>
          </a:ln>
        </p:spPr>
        <p:txBody>
          <a:bodyPr/>
          <a:lstStyle/>
          <a:p>
            <a:endParaRPr dirty="0">
              <a:latin typeface="+mj-lt"/>
            </a:endParaRPr>
          </a:p>
        </p:txBody>
      </p:sp>
      <p:sp>
        <p:nvSpPr>
          <p:cNvPr id="54" name="pl54"/>
          <p:cNvSpPr/>
          <p:nvPr/>
        </p:nvSpPr>
        <p:spPr>
          <a:xfrm>
            <a:off x="6649583" y="2477426"/>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55" name="pl55"/>
          <p:cNvSpPr/>
          <p:nvPr/>
        </p:nvSpPr>
        <p:spPr>
          <a:xfrm>
            <a:off x="5588905" y="1683261"/>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56" name="pl56"/>
          <p:cNvSpPr/>
          <p:nvPr/>
        </p:nvSpPr>
        <p:spPr>
          <a:xfrm>
            <a:off x="5647831" y="1683261"/>
            <a:ext cx="0" cy="219854"/>
          </a:xfrm>
          <a:custGeom>
            <a:avLst/>
            <a:gdLst/>
            <a:ahLst/>
            <a:cxnLst/>
            <a:rect l="0" t="0" r="0" b="0"/>
            <a:pathLst>
              <a:path h="219854">
                <a:moveTo>
                  <a:pt x="0" y="0"/>
                </a:moveTo>
                <a:lnTo>
                  <a:pt x="0" y="219854"/>
                </a:lnTo>
              </a:path>
            </a:pathLst>
          </a:custGeom>
          <a:ln w="13550" cap="flat">
            <a:solidFill>
              <a:srgbClr val="000000">
                <a:alpha val="100000"/>
              </a:srgbClr>
            </a:solidFill>
            <a:prstDash val="solid"/>
            <a:round/>
          </a:ln>
        </p:spPr>
        <p:txBody>
          <a:bodyPr/>
          <a:lstStyle/>
          <a:p>
            <a:endParaRPr dirty="0">
              <a:latin typeface="+mj-lt"/>
            </a:endParaRPr>
          </a:p>
        </p:txBody>
      </p:sp>
      <p:sp>
        <p:nvSpPr>
          <p:cNvPr id="57" name="pl57"/>
          <p:cNvSpPr/>
          <p:nvPr/>
        </p:nvSpPr>
        <p:spPr>
          <a:xfrm>
            <a:off x="5588905" y="1903115"/>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58" name="rc58"/>
          <p:cNvSpPr/>
          <p:nvPr/>
        </p:nvSpPr>
        <p:spPr>
          <a:xfrm>
            <a:off x="4999639" y="1277801"/>
            <a:ext cx="2357063" cy="2408406"/>
          </a:xfrm>
          <a:prstGeom prst="rect">
            <a:avLst/>
          </a:prstGeom>
          <a:ln w="13550" cap="rnd">
            <a:solidFill>
              <a:srgbClr val="333333">
                <a:alpha val="100000"/>
              </a:srgbClr>
            </a:solidFill>
            <a:prstDash val="solid"/>
            <a:round/>
          </a:ln>
        </p:spPr>
        <p:txBody>
          <a:bodyPr/>
          <a:lstStyle/>
          <a:p>
            <a:endParaRPr dirty="0">
              <a:latin typeface="+mj-lt"/>
            </a:endParaRPr>
          </a:p>
        </p:txBody>
      </p:sp>
      <p:sp>
        <p:nvSpPr>
          <p:cNvPr id="60" name="pl60"/>
          <p:cNvSpPr/>
          <p:nvPr/>
        </p:nvSpPr>
        <p:spPr>
          <a:xfrm>
            <a:off x="4999639" y="568981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61" name="pl61"/>
          <p:cNvSpPr/>
          <p:nvPr/>
        </p:nvSpPr>
        <p:spPr>
          <a:xfrm>
            <a:off x="4999639" y="495999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62" name="pl62"/>
          <p:cNvSpPr/>
          <p:nvPr/>
        </p:nvSpPr>
        <p:spPr>
          <a:xfrm>
            <a:off x="4999639" y="423017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63" name="pl63"/>
          <p:cNvSpPr/>
          <p:nvPr/>
        </p:nvSpPr>
        <p:spPr>
          <a:xfrm>
            <a:off x="4999639" y="605472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64" name="pl64"/>
          <p:cNvSpPr/>
          <p:nvPr/>
        </p:nvSpPr>
        <p:spPr>
          <a:xfrm>
            <a:off x="4999639" y="532490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65" name="pl65"/>
          <p:cNvSpPr/>
          <p:nvPr/>
        </p:nvSpPr>
        <p:spPr>
          <a:xfrm>
            <a:off x="4999639" y="459508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66" name="pl66"/>
          <p:cNvSpPr/>
          <p:nvPr/>
        </p:nvSpPr>
        <p:spPr>
          <a:xfrm>
            <a:off x="4999639" y="386526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67" name="pl67"/>
          <p:cNvSpPr/>
          <p:nvPr/>
        </p:nvSpPr>
        <p:spPr>
          <a:xfrm>
            <a:off x="6178171" y="3755796"/>
            <a:ext cx="0" cy="2408406"/>
          </a:xfrm>
          <a:custGeom>
            <a:avLst/>
            <a:gdLst/>
            <a:ahLst/>
            <a:cxnLst/>
            <a:rect l="0" t="0" r="0" b="0"/>
            <a:pathLst>
              <a:path h="2408406">
                <a:moveTo>
                  <a:pt x="0" y="2408406"/>
                </a:moveTo>
                <a:lnTo>
                  <a:pt x="0" y="0"/>
                </a:lnTo>
                <a:lnTo>
                  <a:pt x="0" y="0"/>
                </a:lnTo>
              </a:path>
            </a:pathLst>
          </a:custGeom>
          <a:ln w="13550" cap="flat">
            <a:solidFill>
              <a:srgbClr val="EBEBEB">
                <a:alpha val="100000"/>
              </a:srgbClr>
            </a:solidFill>
            <a:prstDash val="solid"/>
            <a:round/>
          </a:ln>
        </p:spPr>
        <p:txBody>
          <a:bodyPr/>
          <a:lstStyle/>
          <a:p>
            <a:endParaRPr dirty="0">
              <a:latin typeface="+mj-lt"/>
            </a:endParaRPr>
          </a:p>
        </p:txBody>
      </p:sp>
      <p:sp>
        <p:nvSpPr>
          <p:cNvPr id="68" name="rc68"/>
          <p:cNvSpPr/>
          <p:nvPr/>
        </p:nvSpPr>
        <p:spPr>
          <a:xfrm>
            <a:off x="4999639" y="3755796"/>
            <a:ext cx="2357063" cy="2408406"/>
          </a:xfrm>
          <a:prstGeom prst="rect">
            <a:avLst/>
          </a:prstGeom>
          <a:ln w="13550" cap="rnd">
            <a:solidFill>
              <a:srgbClr val="333333">
                <a:alpha val="100000"/>
              </a:srgbClr>
            </a:solidFill>
            <a:prstDash val="solid"/>
            <a:round/>
          </a:ln>
        </p:spPr>
        <p:txBody>
          <a:bodyPr/>
          <a:lstStyle/>
          <a:p>
            <a:endParaRPr dirty="0">
              <a:latin typeface="+mj-lt"/>
            </a:endParaRPr>
          </a:p>
        </p:txBody>
      </p:sp>
      <p:sp>
        <p:nvSpPr>
          <p:cNvPr id="70" name="pl70"/>
          <p:cNvSpPr/>
          <p:nvPr/>
        </p:nvSpPr>
        <p:spPr>
          <a:xfrm>
            <a:off x="7426291" y="321182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71" name="pl71"/>
          <p:cNvSpPr/>
          <p:nvPr/>
        </p:nvSpPr>
        <p:spPr>
          <a:xfrm>
            <a:off x="7426291" y="248200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72" name="pl72"/>
          <p:cNvSpPr/>
          <p:nvPr/>
        </p:nvSpPr>
        <p:spPr>
          <a:xfrm>
            <a:off x="7426291" y="1752184"/>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73" name="pl73"/>
          <p:cNvSpPr/>
          <p:nvPr/>
        </p:nvSpPr>
        <p:spPr>
          <a:xfrm>
            <a:off x="7426291" y="357673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74" name="pl74"/>
          <p:cNvSpPr/>
          <p:nvPr/>
        </p:nvSpPr>
        <p:spPr>
          <a:xfrm>
            <a:off x="7426291" y="284691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75" name="pl75"/>
          <p:cNvSpPr/>
          <p:nvPr/>
        </p:nvSpPr>
        <p:spPr>
          <a:xfrm>
            <a:off x="7426291" y="211709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76" name="pl76"/>
          <p:cNvSpPr/>
          <p:nvPr/>
        </p:nvSpPr>
        <p:spPr>
          <a:xfrm>
            <a:off x="7426291" y="1387274"/>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77" name="pl77"/>
          <p:cNvSpPr/>
          <p:nvPr/>
        </p:nvSpPr>
        <p:spPr>
          <a:xfrm>
            <a:off x="8604823" y="1277801"/>
            <a:ext cx="0" cy="2408406"/>
          </a:xfrm>
          <a:custGeom>
            <a:avLst/>
            <a:gdLst/>
            <a:ahLst/>
            <a:cxnLst/>
            <a:rect l="0" t="0" r="0" b="0"/>
            <a:pathLst>
              <a:path h="2408406">
                <a:moveTo>
                  <a:pt x="0" y="2408406"/>
                </a:moveTo>
                <a:lnTo>
                  <a:pt x="0" y="0"/>
                </a:lnTo>
                <a:lnTo>
                  <a:pt x="0" y="0"/>
                </a:lnTo>
              </a:path>
            </a:pathLst>
          </a:custGeom>
          <a:ln w="13550" cap="flat">
            <a:solidFill>
              <a:srgbClr val="EBEBEB">
                <a:alpha val="100000"/>
              </a:srgbClr>
            </a:solidFill>
            <a:prstDash val="solid"/>
            <a:round/>
          </a:ln>
        </p:spPr>
        <p:txBody>
          <a:bodyPr/>
          <a:lstStyle/>
          <a:p>
            <a:endParaRPr dirty="0">
              <a:latin typeface="+mj-lt"/>
            </a:endParaRPr>
          </a:p>
        </p:txBody>
      </p:sp>
      <p:sp>
        <p:nvSpPr>
          <p:cNvPr id="78" name="rc78"/>
          <p:cNvSpPr/>
          <p:nvPr/>
        </p:nvSpPr>
        <p:spPr>
          <a:xfrm>
            <a:off x="7426291" y="1277801"/>
            <a:ext cx="2357063" cy="2408406"/>
          </a:xfrm>
          <a:prstGeom prst="rect">
            <a:avLst/>
          </a:prstGeom>
          <a:ln w="13550" cap="rnd">
            <a:solidFill>
              <a:srgbClr val="333333">
                <a:alpha val="100000"/>
              </a:srgbClr>
            </a:solidFill>
            <a:prstDash val="solid"/>
            <a:round/>
          </a:ln>
        </p:spPr>
        <p:txBody>
          <a:bodyPr/>
          <a:lstStyle/>
          <a:p>
            <a:endParaRPr dirty="0">
              <a:latin typeface="+mj-lt"/>
            </a:endParaRPr>
          </a:p>
        </p:txBody>
      </p:sp>
      <p:sp>
        <p:nvSpPr>
          <p:cNvPr id="80" name="pl80"/>
          <p:cNvSpPr/>
          <p:nvPr/>
        </p:nvSpPr>
        <p:spPr>
          <a:xfrm>
            <a:off x="7426291" y="568981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81" name="pl81"/>
          <p:cNvSpPr/>
          <p:nvPr/>
        </p:nvSpPr>
        <p:spPr>
          <a:xfrm>
            <a:off x="7426291" y="495999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82" name="pl82"/>
          <p:cNvSpPr/>
          <p:nvPr/>
        </p:nvSpPr>
        <p:spPr>
          <a:xfrm>
            <a:off x="7426291" y="4230179"/>
            <a:ext cx="2357063" cy="0"/>
          </a:xfrm>
          <a:custGeom>
            <a:avLst/>
            <a:gdLst/>
            <a:ahLst/>
            <a:cxnLst/>
            <a:rect l="0" t="0" r="0" b="0"/>
            <a:pathLst>
              <a:path w="2357063">
                <a:moveTo>
                  <a:pt x="0" y="0"/>
                </a:moveTo>
                <a:lnTo>
                  <a:pt x="2357063" y="0"/>
                </a:lnTo>
                <a:lnTo>
                  <a:pt x="2357063" y="0"/>
                </a:lnTo>
              </a:path>
            </a:pathLst>
          </a:custGeom>
          <a:ln w="6775" cap="flat">
            <a:solidFill>
              <a:srgbClr val="EBEBEB">
                <a:alpha val="100000"/>
              </a:srgbClr>
            </a:solidFill>
            <a:prstDash val="solid"/>
            <a:round/>
          </a:ln>
        </p:spPr>
        <p:txBody>
          <a:bodyPr/>
          <a:lstStyle/>
          <a:p>
            <a:endParaRPr dirty="0">
              <a:latin typeface="+mj-lt"/>
            </a:endParaRPr>
          </a:p>
        </p:txBody>
      </p:sp>
      <p:sp>
        <p:nvSpPr>
          <p:cNvPr id="83" name="pl83"/>
          <p:cNvSpPr/>
          <p:nvPr/>
        </p:nvSpPr>
        <p:spPr>
          <a:xfrm>
            <a:off x="7426291" y="605472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84" name="pl84"/>
          <p:cNvSpPr/>
          <p:nvPr/>
        </p:nvSpPr>
        <p:spPr>
          <a:xfrm>
            <a:off x="7426291" y="532490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85" name="pl85"/>
          <p:cNvSpPr/>
          <p:nvPr/>
        </p:nvSpPr>
        <p:spPr>
          <a:xfrm>
            <a:off x="7426291" y="459508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86" name="pl86"/>
          <p:cNvSpPr/>
          <p:nvPr/>
        </p:nvSpPr>
        <p:spPr>
          <a:xfrm>
            <a:off x="7426291" y="3865269"/>
            <a:ext cx="2357063" cy="0"/>
          </a:xfrm>
          <a:custGeom>
            <a:avLst/>
            <a:gdLst/>
            <a:ahLst/>
            <a:cxnLst/>
            <a:rect l="0" t="0" r="0" b="0"/>
            <a:pathLst>
              <a:path w="2357063">
                <a:moveTo>
                  <a:pt x="0" y="0"/>
                </a:moveTo>
                <a:lnTo>
                  <a:pt x="2357063" y="0"/>
                </a:lnTo>
                <a:lnTo>
                  <a:pt x="2357063" y="0"/>
                </a:lnTo>
              </a:path>
            </a:pathLst>
          </a:custGeom>
          <a:ln w="13550" cap="flat">
            <a:solidFill>
              <a:srgbClr val="EBEBEB">
                <a:alpha val="100000"/>
              </a:srgbClr>
            </a:solidFill>
            <a:prstDash val="solid"/>
            <a:round/>
          </a:ln>
        </p:spPr>
        <p:txBody>
          <a:bodyPr/>
          <a:lstStyle/>
          <a:p>
            <a:endParaRPr dirty="0">
              <a:latin typeface="+mj-lt"/>
            </a:endParaRPr>
          </a:p>
        </p:txBody>
      </p:sp>
      <p:sp>
        <p:nvSpPr>
          <p:cNvPr id="87" name="pl87"/>
          <p:cNvSpPr/>
          <p:nvPr/>
        </p:nvSpPr>
        <p:spPr>
          <a:xfrm>
            <a:off x="8604823" y="3755796"/>
            <a:ext cx="0" cy="2408406"/>
          </a:xfrm>
          <a:custGeom>
            <a:avLst/>
            <a:gdLst/>
            <a:ahLst/>
            <a:cxnLst/>
            <a:rect l="0" t="0" r="0" b="0"/>
            <a:pathLst>
              <a:path h="2408406">
                <a:moveTo>
                  <a:pt x="0" y="2408406"/>
                </a:moveTo>
                <a:lnTo>
                  <a:pt x="0" y="0"/>
                </a:lnTo>
                <a:lnTo>
                  <a:pt x="0" y="0"/>
                </a:lnTo>
              </a:path>
            </a:pathLst>
          </a:custGeom>
          <a:ln w="13550" cap="flat">
            <a:solidFill>
              <a:srgbClr val="EBEBEB">
                <a:alpha val="100000"/>
              </a:srgbClr>
            </a:solidFill>
            <a:prstDash val="solid"/>
            <a:round/>
          </a:ln>
        </p:spPr>
        <p:txBody>
          <a:bodyPr/>
          <a:lstStyle/>
          <a:p>
            <a:endParaRPr dirty="0">
              <a:latin typeface="+mj-lt"/>
            </a:endParaRPr>
          </a:p>
        </p:txBody>
      </p:sp>
      <p:sp>
        <p:nvSpPr>
          <p:cNvPr id="88" name="rc88"/>
          <p:cNvSpPr/>
          <p:nvPr/>
        </p:nvSpPr>
        <p:spPr>
          <a:xfrm>
            <a:off x="8604823" y="4563204"/>
            <a:ext cx="1060678" cy="1491525"/>
          </a:xfrm>
          <a:prstGeom prst="rect">
            <a:avLst/>
          </a:prstGeom>
          <a:solidFill>
            <a:srgbClr val="C93312">
              <a:alpha val="100000"/>
            </a:srgbClr>
          </a:solidFill>
          <a:ln w="13550" cap="flat">
            <a:solidFill>
              <a:srgbClr val="000000">
                <a:alpha val="100000"/>
              </a:srgbClr>
            </a:solidFill>
            <a:prstDash val="solid"/>
            <a:round/>
          </a:ln>
        </p:spPr>
        <p:txBody>
          <a:bodyPr/>
          <a:lstStyle/>
          <a:p>
            <a:endParaRPr dirty="0">
              <a:latin typeface="+mj-lt"/>
            </a:endParaRPr>
          </a:p>
        </p:txBody>
      </p:sp>
      <p:sp>
        <p:nvSpPr>
          <p:cNvPr id="89" name="rc89"/>
          <p:cNvSpPr/>
          <p:nvPr/>
        </p:nvSpPr>
        <p:spPr>
          <a:xfrm>
            <a:off x="7544144" y="4388768"/>
            <a:ext cx="1060678" cy="1665961"/>
          </a:xfrm>
          <a:prstGeom prst="rect">
            <a:avLst/>
          </a:prstGeom>
          <a:solidFill>
            <a:srgbClr val="899DA4">
              <a:alpha val="100000"/>
            </a:srgbClr>
          </a:solidFill>
          <a:ln w="13550" cap="flat">
            <a:solidFill>
              <a:srgbClr val="000000">
                <a:alpha val="100000"/>
              </a:srgbClr>
            </a:solidFill>
            <a:prstDash val="solid"/>
            <a:round/>
          </a:ln>
        </p:spPr>
        <p:txBody>
          <a:bodyPr/>
          <a:lstStyle/>
          <a:p>
            <a:endParaRPr dirty="0">
              <a:latin typeface="+mj-lt"/>
            </a:endParaRPr>
          </a:p>
        </p:txBody>
      </p:sp>
      <p:sp>
        <p:nvSpPr>
          <p:cNvPr id="90" name="pl90"/>
          <p:cNvSpPr/>
          <p:nvPr/>
        </p:nvSpPr>
        <p:spPr>
          <a:xfrm>
            <a:off x="9076235" y="4473237"/>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91" name="pl91"/>
          <p:cNvSpPr/>
          <p:nvPr/>
        </p:nvSpPr>
        <p:spPr>
          <a:xfrm>
            <a:off x="9135162" y="4473237"/>
            <a:ext cx="0" cy="179934"/>
          </a:xfrm>
          <a:custGeom>
            <a:avLst/>
            <a:gdLst/>
            <a:ahLst/>
            <a:cxnLst/>
            <a:rect l="0" t="0" r="0" b="0"/>
            <a:pathLst>
              <a:path h="179934">
                <a:moveTo>
                  <a:pt x="0" y="0"/>
                </a:moveTo>
                <a:lnTo>
                  <a:pt x="0" y="179934"/>
                </a:lnTo>
              </a:path>
            </a:pathLst>
          </a:custGeom>
          <a:ln w="13550" cap="flat">
            <a:solidFill>
              <a:srgbClr val="000000">
                <a:alpha val="100000"/>
              </a:srgbClr>
            </a:solidFill>
            <a:prstDash val="solid"/>
            <a:round/>
          </a:ln>
        </p:spPr>
        <p:txBody>
          <a:bodyPr/>
          <a:lstStyle/>
          <a:p>
            <a:endParaRPr dirty="0">
              <a:latin typeface="+mj-lt"/>
            </a:endParaRPr>
          </a:p>
        </p:txBody>
      </p:sp>
      <p:sp>
        <p:nvSpPr>
          <p:cNvPr id="92" name="pl92"/>
          <p:cNvSpPr/>
          <p:nvPr/>
        </p:nvSpPr>
        <p:spPr>
          <a:xfrm>
            <a:off x="9076235" y="4653171"/>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93" name="pl93"/>
          <p:cNvSpPr/>
          <p:nvPr/>
        </p:nvSpPr>
        <p:spPr>
          <a:xfrm>
            <a:off x="8015557" y="4282318"/>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94" name="pl94"/>
          <p:cNvSpPr/>
          <p:nvPr/>
        </p:nvSpPr>
        <p:spPr>
          <a:xfrm>
            <a:off x="8074484" y="4282318"/>
            <a:ext cx="0" cy="212900"/>
          </a:xfrm>
          <a:custGeom>
            <a:avLst/>
            <a:gdLst/>
            <a:ahLst/>
            <a:cxnLst/>
            <a:rect l="0" t="0" r="0" b="0"/>
            <a:pathLst>
              <a:path h="212900">
                <a:moveTo>
                  <a:pt x="0" y="0"/>
                </a:moveTo>
                <a:lnTo>
                  <a:pt x="0" y="212900"/>
                </a:lnTo>
              </a:path>
            </a:pathLst>
          </a:custGeom>
          <a:ln w="13550" cap="flat">
            <a:solidFill>
              <a:srgbClr val="000000">
                <a:alpha val="100000"/>
              </a:srgbClr>
            </a:solidFill>
            <a:prstDash val="solid"/>
            <a:round/>
          </a:ln>
        </p:spPr>
        <p:txBody>
          <a:bodyPr/>
          <a:lstStyle/>
          <a:p>
            <a:endParaRPr dirty="0">
              <a:latin typeface="+mj-lt"/>
            </a:endParaRPr>
          </a:p>
        </p:txBody>
      </p:sp>
      <p:sp>
        <p:nvSpPr>
          <p:cNvPr id="95" name="pl95"/>
          <p:cNvSpPr/>
          <p:nvPr/>
        </p:nvSpPr>
        <p:spPr>
          <a:xfrm>
            <a:off x="8015557" y="4495218"/>
            <a:ext cx="117853" cy="0"/>
          </a:xfrm>
          <a:custGeom>
            <a:avLst/>
            <a:gdLst/>
            <a:ahLst/>
            <a:cxnLst/>
            <a:rect l="0" t="0" r="0" b="0"/>
            <a:pathLst>
              <a:path w="117853">
                <a:moveTo>
                  <a:pt x="0" y="0"/>
                </a:moveTo>
                <a:lnTo>
                  <a:pt x="117853" y="0"/>
                </a:lnTo>
              </a:path>
            </a:pathLst>
          </a:custGeom>
          <a:ln w="13550" cap="flat">
            <a:solidFill>
              <a:srgbClr val="000000">
                <a:alpha val="100000"/>
              </a:srgbClr>
            </a:solidFill>
            <a:prstDash val="solid"/>
            <a:round/>
          </a:ln>
        </p:spPr>
        <p:txBody>
          <a:bodyPr/>
          <a:lstStyle/>
          <a:p>
            <a:endParaRPr dirty="0">
              <a:latin typeface="+mj-lt"/>
            </a:endParaRPr>
          </a:p>
        </p:txBody>
      </p:sp>
      <p:sp>
        <p:nvSpPr>
          <p:cNvPr id="96" name="rc96"/>
          <p:cNvSpPr/>
          <p:nvPr/>
        </p:nvSpPr>
        <p:spPr>
          <a:xfrm>
            <a:off x="7426291" y="3755796"/>
            <a:ext cx="2357063" cy="2408406"/>
          </a:xfrm>
          <a:prstGeom prst="rect">
            <a:avLst/>
          </a:prstGeom>
          <a:ln w="13550" cap="rnd">
            <a:solidFill>
              <a:srgbClr val="333333">
                <a:alpha val="100000"/>
              </a:srgbClr>
            </a:solidFill>
            <a:prstDash val="solid"/>
            <a:round/>
          </a:ln>
        </p:spPr>
        <p:txBody>
          <a:bodyPr/>
          <a:lstStyle/>
          <a:p>
            <a:endParaRPr dirty="0">
              <a:latin typeface="+mj-lt"/>
            </a:endParaRPr>
          </a:p>
        </p:txBody>
      </p:sp>
      <p:sp>
        <p:nvSpPr>
          <p:cNvPr id="97" name="rc97"/>
          <p:cNvSpPr/>
          <p:nvPr/>
        </p:nvSpPr>
        <p:spPr>
          <a:xfrm>
            <a:off x="2572987" y="919945"/>
            <a:ext cx="2357063" cy="357856"/>
          </a:xfrm>
          <a:prstGeom prst="rect">
            <a:avLst/>
          </a:prstGeom>
          <a:solidFill>
            <a:srgbClr val="D9D9D9">
              <a:alpha val="100000"/>
            </a:srgbClr>
          </a:solidFill>
          <a:ln w="13550" cap="rnd">
            <a:solidFill>
              <a:srgbClr val="333333">
                <a:alpha val="100000"/>
              </a:srgbClr>
            </a:solidFill>
            <a:prstDash val="solid"/>
            <a:round/>
          </a:ln>
        </p:spPr>
        <p:txBody>
          <a:bodyPr/>
          <a:lstStyle/>
          <a:p>
            <a:endParaRPr dirty="0">
              <a:latin typeface="+mj-lt"/>
            </a:endParaRPr>
          </a:p>
        </p:txBody>
      </p:sp>
      <p:sp>
        <p:nvSpPr>
          <p:cNvPr id="98" name="tx98"/>
          <p:cNvSpPr/>
          <p:nvPr/>
        </p:nvSpPr>
        <p:spPr>
          <a:xfrm>
            <a:off x="3183888" y="946779"/>
            <a:ext cx="1135260" cy="286146"/>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Average</a:t>
            </a:r>
            <a:endParaRPr sz="2400" dirty="0">
              <a:solidFill>
                <a:srgbClr val="000000">
                  <a:alpha val="100000"/>
                </a:srgbClr>
              </a:solidFill>
              <a:latin typeface="+mj-lt"/>
              <a:cs typeface="Helvetica"/>
            </a:endParaRPr>
          </a:p>
        </p:txBody>
      </p:sp>
      <p:sp>
        <p:nvSpPr>
          <p:cNvPr id="99" name="rc99"/>
          <p:cNvSpPr/>
          <p:nvPr/>
        </p:nvSpPr>
        <p:spPr>
          <a:xfrm>
            <a:off x="4999639" y="919945"/>
            <a:ext cx="2357063" cy="357856"/>
          </a:xfrm>
          <a:prstGeom prst="rect">
            <a:avLst/>
          </a:prstGeom>
          <a:solidFill>
            <a:srgbClr val="D9D9D9">
              <a:alpha val="100000"/>
            </a:srgbClr>
          </a:solidFill>
          <a:ln w="13550" cap="rnd">
            <a:solidFill>
              <a:srgbClr val="333333">
                <a:alpha val="100000"/>
              </a:srgbClr>
            </a:solidFill>
            <a:prstDash val="solid"/>
            <a:round/>
          </a:ln>
        </p:spPr>
        <p:txBody>
          <a:bodyPr/>
          <a:lstStyle/>
          <a:p>
            <a:endParaRPr dirty="0">
              <a:latin typeface="+mj-lt"/>
            </a:endParaRPr>
          </a:p>
        </p:txBody>
      </p:sp>
      <p:sp>
        <p:nvSpPr>
          <p:cNvPr id="100" name="tx100"/>
          <p:cNvSpPr/>
          <p:nvPr/>
        </p:nvSpPr>
        <p:spPr>
          <a:xfrm>
            <a:off x="5492073" y="943604"/>
            <a:ext cx="1372195" cy="289321"/>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Disfigured</a:t>
            </a:r>
            <a:endParaRPr sz="2400" dirty="0">
              <a:solidFill>
                <a:srgbClr val="000000">
                  <a:alpha val="100000"/>
                </a:srgbClr>
              </a:solidFill>
              <a:latin typeface="+mj-lt"/>
              <a:cs typeface="Helvetica"/>
            </a:endParaRPr>
          </a:p>
        </p:txBody>
      </p:sp>
      <p:sp>
        <p:nvSpPr>
          <p:cNvPr id="101" name="rc101"/>
          <p:cNvSpPr/>
          <p:nvPr/>
        </p:nvSpPr>
        <p:spPr>
          <a:xfrm>
            <a:off x="7426291" y="919945"/>
            <a:ext cx="2357063" cy="357856"/>
          </a:xfrm>
          <a:prstGeom prst="rect">
            <a:avLst/>
          </a:prstGeom>
          <a:solidFill>
            <a:srgbClr val="D9D9D9">
              <a:alpha val="100000"/>
            </a:srgbClr>
          </a:solidFill>
          <a:ln w="13550" cap="rnd">
            <a:solidFill>
              <a:srgbClr val="333333">
                <a:alpha val="100000"/>
              </a:srgbClr>
            </a:solidFill>
            <a:prstDash val="solid"/>
            <a:round/>
          </a:ln>
        </p:spPr>
        <p:txBody>
          <a:bodyPr/>
          <a:lstStyle/>
          <a:p>
            <a:endParaRPr dirty="0">
              <a:latin typeface="+mj-lt"/>
            </a:endParaRPr>
          </a:p>
        </p:txBody>
      </p:sp>
      <p:sp>
        <p:nvSpPr>
          <p:cNvPr id="102" name="tx102"/>
          <p:cNvSpPr/>
          <p:nvPr/>
        </p:nvSpPr>
        <p:spPr>
          <a:xfrm>
            <a:off x="8155808" y="977230"/>
            <a:ext cx="898028" cy="230981"/>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Obese</a:t>
            </a:r>
            <a:endParaRPr sz="2400" dirty="0">
              <a:solidFill>
                <a:srgbClr val="000000">
                  <a:alpha val="100000"/>
                </a:srgbClr>
              </a:solidFill>
              <a:latin typeface="+mj-lt"/>
              <a:cs typeface="Helvetica"/>
            </a:endParaRPr>
          </a:p>
        </p:txBody>
      </p:sp>
      <p:sp>
        <p:nvSpPr>
          <p:cNvPr id="103" name="rc103"/>
          <p:cNvSpPr/>
          <p:nvPr/>
        </p:nvSpPr>
        <p:spPr>
          <a:xfrm>
            <a:off x="9783354" y="1277801"/>
            <a:ext cx="357856" cy="2408406"/>
          </a:xfrm>
          <a:prstGeom prst="rect">
            <a:avLst/>
          </a:prstGeom>
          <a:solidFill>
            <a:srgbClr val="D9D9D9">
              <a:alpha val="100000"/>
            </a:srgbClr>
          </a:solidFill>
          <a:ln w="13550" cap="rnd">
            <a:solidFill>
              <a:srgbClr val="333333">
                <a:alpha val="100000"/>
              </a:srgbClr>
            </a:solidFill>
            <a:prstDash val="solid"/>
            <a:round/>
          </a:ln>
        </p:spPr>
        <p:txBody>
          <a:bodyPr/>
          <a:lstStyle/>
          <a:p>
            <a:endParaRPr dirty="0">
              <a:latin typeface="+mj-lt"/>
            </a:endParaRPr>
          </a:p>
        </p:txBody>
      </p:sp>
      <p:sp>
        <p:nvSpPr>
          <p:cNvPr id="104" name="tx104"/>
          <p:cNvSpPr/>
          <p:nvPr/>
        </p:nvSpPr>
        <p:spPr>
          <a:xfrm rot="5400000">
            <a:off x="9286793" y="2337343"/>
            <a:ext cx="1372195" cy="289321"/>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Disfigured</a:t>
            </a:r>
            <a:endParaRPr sz="2400" dirty="0">
              <a:solidFill>
                <a:srgbClr val="000000">
                  <a:alpha val="100000"/>
                </a:srgbClr>
              </a:solidFill>
              <a:latin typeface="+mj-lt"/>
              <a:cs typeface="Helvetica"/>
            </a:endParaRPr>
          </a:p>
        </p:txBody>
      </p:sp>
      <p:sp>
        <p:nvSpPr>
          <p:cNvPr id="105" name="rc105"/>
          <p:cNvSpPr/>
          <p:nvPr/>
        </p:nvSpPr>
        <p:spPr>
          <a:xfrm>
            <a:off x="9783354" y="3755796"/>
            <a:ext cx="357856" cy="2408406"/>
          </a:xfrm>
          <a:prstGeom prst="rect">
            <a:avLst/>
          </a:prstGeom>
          <a:solidFill>
            <a:srgbClr val="D9D9D9">
              <a:alpha val="100000"/>
            </a:srgbClr>
          </a:solidFill>
          <a:ln w="13550" cap="rnd">
            <a:solidFill>
              <a:srgbClr val="333333">
                <a:alpha val="100000"/>
              </a:srgbClr>
            </a:solidFill>
            <a:prstDash val="solid"/>
            <a:round/>
          </a:ln>
        </p:spPr>
        <p:txBody>
          <a:bodyPr/>
          <a:lstStyle/>
          <a:p>
            <a:endParaRPr dirty="0">
              <a:latin typeface="+mj-lt"/>
            </a:endParaRPr>
          </a:p>
        </p:txBody>
      </p:sp>
      <p:sp>
        <p:nvSpPr>
          <p:cNvPr id="106" name="tx106"/>
          <p:cNvSpPr/>
          <p:nvPr/>
        </p:nvSpPr>
        <p:spPr>
          <a:xfrm rot="5400000">
            <a:off x="9519419" y="4844508"/>
            <a:ext cx="898028" cy="230981"/>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Obese</a:t>
            </a:r>
            <a:endParaRPr sz="2400" dirty="0">
              <a:solidFill>
                <a:srgbClr val="000000">
                  <a:alpha val="100000"/>
                </a:srgbClr>
              </a:solidFill>
              <a:latin typeface="+mj-lt"/>
              <a:cs typeface="Helvetica"/>
            </a:endParaRPr>
          </a:p>
        </p:txBody>
      </p:sp>
      <p:sp>
        <p:nvSpPr>
          <p:cNvPr id="107" name="pl107"/>
          <p:cNvSpPr/>
          <p:nvPr/>
        </p:nvSpPr>
        <p:spPr>
          <a:xfrm>
            <a:off x="3751519" y="616420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dirty="0">
              <a:latin typeface="+mj-lt"/>
            </a:endParaRPr>
          </a:p>
        </p:txBody>
      </p:sp>
      <p:sp>
        <p:nvSpPr>
          <p:cNvPr id="108" name="pl108"/>
          <p:cNvSpPr/>
          <p:nvPr/>
        </p:nvSpPr>
        <p:spPr>
          <a:xfrm>
            <a:off x="6178171" y="616420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dirty="0">
              <a:latin typeface="+mj-lt"/>
            </a:endParaRPr>
          </a:p>
        </p:txBody>
      </p:sp>
      <p:sp>
        <p:nvSpPr>
          <p:cNvPr id="109" name="pl109"/>
          <p:cNvSpPr/>
          <p:nvPr/>
        </p:nvSpPr>
        <p:spPr>
          <a:xfrm>
            <a:off x="8604823" y="616420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dirty="0">
              <a:latin typeface="+mj-lt"/>
            </a:endParaRPr>
          </a:p>
        </p:txBody>
      </p:sp>
      <p:sp>
        <p:nvSpPr>
          <p:cNvPr id="110" name="tx110"/>
          <p:cNvSpPr/>
          <p:nvPr/>
        </p:nvSpPr>
        <p:spPr>
          <a:xfrm>
            <a:off x="2340842" y="3467196"/>
            <a:ext cx="169515" cy="218876"/>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0</a:t>
            </a:r>
            <a:endParaRPr sz="2400" dirty="0">
              <a:solidFill>
                <a:srgbClr val="000000">
                  <a:alpha val="100000"/>
                </a:srgbClr>
              </a:solidFill>
              <a:latin typeface="+mj-lt"/>
              <a:cs typeface="Helvetica"/>
            </a:endParaRPr>
          </a:p>
        </p:txBody>
      </p:sp>
      <p:sp>
        <p:nvSpPr>
          <p:cNvPr id="111" name="tx111"/>
          <p:cNvSpPr/>
          <p:nvPr/>
        </p:nvSpPr>
        <p:spPr>
          <a:xfrm>
            <a:off x="2340842" y="2743925"/>
            <a:ext cx="169515" cy="212328"/>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1</a:t>
            </a:r>
            <a:endParaRPr sz="2400" dirty="0">
              <a:solidFill>
                <a:srgbClr val="000000">
                  <a:alpha val="100000"/>
                </a:srgbClr>
              </a:solidFill>
              <a:latin typeface="+mj-lt"/>
              <a:cs typeface="Helvetica"/>
            </a:endParaRPr>
          </a:p>
        </p:txBody>
      </p:sp>
      <p:sp>
        <p:nvSpPr>
          <p:cNvPr id="112" name="tx112"/>
          <p:cNvSpPr/>
          <p:nvPr/>
        </p:nvSpPr>
        <p:spPr>
          <a:xfrm>
            <a:off x="2340842" y="2012517"/>
            <a:ext cx="169515" cy="213915"/>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2</a:t>
            </a:r>
            <a:endParaRPr sz="2400" dirty="0">
              <a:solidFill>
                <a:srgbClr val="000000">
                  <a:alpha val="100000"/>
                </a:srgbClr>
              </a:solidFill>
              <a:latin typeface="+mj-lt"/>
              <a:cs typeface="Helvetica"/>
            </a:endParaRPr>
          </a:p>
        </p:txBody>
      </p:sp>
      <p:sp>
        <p:nvSpPr>
          <p:cNvPr id="113" name="tx113"/>
          <p:cNvSpPr/>
          <p:nvPr/>
        </p:nvSpPr>
        <p:spPr>
          <a:xfrm>
            <a:off x="2340842" y="1277339"/>
            <a:ext cx="169515" cy="219273"/>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3</a:t>
            </a:r>
            <a:endParaRPr sz="2400" dirty="0">
              <a:solidFill>
                <a:srgbClr val="000000">
                  <a:alpha val="100000"/>
                </a:srgbClr>
              </a:solidFill>
              <a:latin typeface="+mj-lt"/>
              <a:cs typeface="Helvetica"/>
            </a:endParaRPr>
          </a:p>
        </p:txBody>
      </p:sp>
      <p:sp>
        <p:nvSpPr>
          <p:cNvPr id="114" name="pl114"/>
          <p:cNvSpPr/>
          <p:nvPr/>
        </p:nvSpPr>
        <p:spPr>
          <a:xfrm>
            <a:off x="2538192" y="357673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15" name="pl115"/>
          <p:cNvSpPr/>
          <p:nvPr/>
        </p:nvSpPr>
        <p:spPr>
          <a:xfrm>
            <a:off x="2538192" y="284691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16" name="pl116"/>
          <p:cNvSpPr/>
          <p:nvPr/>
        </p:nvSpPr>
        <p:spPr>
          <a:xfrm>
            <a:off x="2538192" y="211709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17" name="pl117"/>
          <p:cNvSpPr/>
          <p:nvPr/>
        </p:nvSpPr>
        <p:spPr>
          <a:xfrm>
            <a:off x="2538192" y="138727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18" name="tx118"/>
          <p:cNvSpPr/>
          <p:nvPr/>
        </p:nvSpPr>
        <p:spPr>
          <a:xfrm>
            <a:off x="2340842" y="5945192"/>
            <a:ext cx="169515" cy="218876"/>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0</a:t>
            </a:r>
            <a:endParaRPr sz="2400" dirty="0">
              <a:solidFill>
                <a:srgbClr val="000000">
                  <a:alpha val="100000"/>
                </a:srgbClr>
              </a:solidFill>
              <a:latin typeface="+mj-lt"/>
              <a:cs typeface="Helvetica"/>
            </a:endParaRPr>
          </a:p>
        </p:txBody>
      </p:sp>
      <p:sp>
        <p:nvSpPr>
          <p:cNvPr id="119" name="tx119"/>
          <p:cNvSpPr/>
          <p:nvPr/>
        </p:nvSpPr>
        <p:spPr>
          <a:xfrm>
            <a:off x="2340842" y="5221920"/>
            <a:ext cx="169515" cy="212328"/>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1</a:t>
            </a:r>
            <a:endParaRPr sz="2400" dirty="0">
              <a:solidFill>
                <a:srgbClr val="000000">
                  <a:alpha val="100000"/>
                </a:srgbClr>
              </a:solidFill>
              <a:latin typeface="+mj-lt"/>
              <a:cs typeface="Helvetica"/>
            </a:endParaRPr>
          </a:p>
        </p:txBody>
      </p:sp>
      <p:sp>
        <p:nvSpPr>
          <p:cNvPr id="120" name="tx120"/>
          <p:cNvSpPr/>
          <p:nvPr/>
        </p:nvSpPr>
        <p:spPr>
          <a:xfrm>
            <a:off x="2340842" y="4490513"/>
            <a:ext cx="169515" cy="213915"/>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2</a:t>
            </a:r>
            <a:endParaRPr sz="2400" dirty="0">
              <a:solidFill>
                <a:srgbClr val="000000">
                  <a:alpha val="100000"/>
                </a:srgbClr>
              </a:solidFill>
              <a:latin typeface="+mj-lt"/>
              <a:cs typeface="Helvetica"/>
            </a:endParaRPr>
          </a:p>
        </p:txBody>
      </p:sp>
      <p:sp>
        <p:nvSpPr>
          <p:cNvPr id="121" name="tx121"/>
          <p:cNvSpPr/>
          <p:nvPr/>
        </p:nvSpPr>
        <p:spPr>
          <a:xfrm>
            <a:off x="2340842" y="3755335"/>
            <a:ext cx="169515" cy="219273"/>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3</a:t>
            </a:r>
            <a:endParaRPr sz="2400" dirty="0">
              <a:solidFill>
                <a:srgbClr val="000000">
                  <a:alpha val="100000"/>
                </a:srgbClr>
              </a:solidFill>
              <a:latin typeface="+mj-lt"/>
              <a:cs typeface="Helvetica"/>
            </a:endParaRPr>
          </a:p>
        </p:txBody>
      </p:sp>
      <p:sp>
        <p:nvSpPr>
          <p:cNvPr id="122" name="pl122"/>
          <p:cNvSpPr/>
          <p:nvPr/>
        </p:nvSpPr>
        <p:spPr>
          <a:xfrm>
            <a:off x="2538192" y="605472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23" name="pl123"/>
          <p:cNvSpPr/>
          <p:nvPr/>
        </p:nvSpPr>
        <p:spPr>
          <a:xfrm>
            <a:off x="2538192" y="532490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24" name="pl124"/>
          <p:cNvSpPr/>
          <p:nvPr/>
        </p:nvSpPr>
        <p:spPr>
          <a:xfrm>
            <a:off x="2538192" y="45950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25" name="pl125"/>
          <p:cNvSpPr/>
          <p:nvPr/>
        </p:nvSpPr>
        <p:spPr>
          <a:xfrm>
            <a:off x="2538192" y="386526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dirty="0">
              <a:latin typeface="+mj-lt"/>
            </a:endParaRPr>
          </a:p>
        </p:txBody>
      </p:sp>
      <p:sp>
        <p:nvSpPr>
          <p:cNvPr id="126" name="tx126"/>
          <p:cNvSpPr/>
          <p:nvPr/>
        </p:nvSpPr>
        <p:spPr>
          <a:xfrm rot="16200000">
            <a:off x="1115454" y="3608785"/>
            <a:ext cx="2083593" cy="224432"/>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Reaction Time*</a:t>
            </a:r>
            <a:endParaRPr sz="2400" dirty="0">
              <a:solidFill>
                <a:srgbClr val="000000">
                  <a:alpha val="100000"/>
                </a:srgbClr>
              </a:solidFill>
              <a:latin typeface="+mj-lt"/>
              <a:cs typeface="Helvetica"/>
            </a:endParaRPr>
          </a:p>
        </p:txBody>
      </p:sp>
      <p:sp>
        <p:nvSpPr>
          <p:cNvPr id="128" name="tx128"/>
          <p:cNvSpPr/>
          <p:nvPr/>
        </p:nvSpPr>
        <p:spPr>
          <a:xfrm>
            <a:off x="3535450" y="416615"/>
            <a:ext cx="1761678" cy="286940"/>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Word Pairing</a:t>
            </a:r>
            <a:endParaRPr sz="2400" dirty="0">
              <a:solidFill>
                <a:srgbClr val="000000">
                  <a:alpha val="100000"/>
                </a:srgbClr>
              </a:solidFill>
              <a:latin typeface="+mj-lt"/>
              <a:cs typeface="Helvetica"/>
            </a:endParaRPr>
          </a:p>
        </p:txBody>
      </p:sp>
      <p:sp>
        <p:nvSpPr>
          <p:cNvPr id="129" name="rc129"/>
          <p:cNvSpPr/>
          <p:nvPr/>
        </p:nvSpPr>
        <p:spPr>
          <a:xfrm>
            <a:off x="5351993" y="484489"/>
            <a:ext cx="219455" cy="219456"/>
          </a:xfrm>
          <a:prstGeom prst="rect">
            <a:avLst/>
          </a:prstGeom>
          <a:solidFill>
            <a:srgbClr val="FFFFFF">
              <a:alpha val="100000"/>
            </a:srgbClr>
          </a:solidFill>
        </p:spPr>
        <p:txBody>
          <a:bodyPr/>
          <a:lstStyle/>
          <a:p>
            <a:endParaRPr dirty="0">
              <a:latin typeface="+mj-lt"/>
            </a:endParaRPr>
          </a:p>
        </p:txBody>
      </p:sp>
      <p:sp>
        <p:nvSpPr>
          <p:cNvPr id="130" name="rc130"/>
          <p:cNvSpPr/>
          <p:nvPr/>
        </p:nvSpPr>
        <p:spPr>
          <a:xfrm>
            <a:off x="5360993" y="493489"/>
            <a:ext cx="201456" cy="201456"/>
          </a:xfrm>
          <a:prstGeom prst="rect">
            <a:avLst/>
          </a:prstGeom>
          <a:solidFill>
            <a:srgbClr val="899DA4">
              <a:alpha val="100000"/>
            </a:srgbClr>
          </a:solidFill>
          <a:ln w="13550" cap="rnd">
            <a:solidFill>
              <a:srgbClr val="000000">
                <a:alpha val="100000"/>
              </a:srgbClr>
            </a:solidFill>
            <a:prstDash val="solid"/>
            <a:miter/>
          </a:ln>
        </p:spPr>
        <p:txBody>
          <a:bodyPr/>
          <a:lstStyle/>
          <a:p>
            <a:endParaRPr dirty="0">
              <a:latin typeface="+mj-lt"/>
            </a:endParaRPr>
          </a:p>
        </p:txBody>
      </p:sp>
      <p:sp>
        <p:nvSpPr>
          <p:cNvPr id="131" name="rc131"/>
          <p:cNvSpPr/>
          <p:nvPr/>
        </p:nvSpPr>
        <p:spPr>
          <a:xfrm>
            <a:off x="7091377" y="484489"/>
            <a:ext cx="219455" cy="219456"/>
          </a:xfrm>
          <a:prstGeom prst="rect">
            <a:avLst/>
          </a:prstGeom>
          <a:solidFill>
            <a:srgbClr val="FFFFFF">
              <a:alpha val="100000"/>
            </a:srgbClr>
          </a:solidFill>
        </p:spPr>
        <p:txBody>
          <a:bodyPr/>
          <a:lstStyle/>
          <a:p>
            <a:endParaRPr dirty="0">
              <a:latin typeface="+mj-lt"/>
            </a:endParaRPr>
          </a:p>
        </p:txBody>
      </p:sp>
      <p:sp>
        <p:nvSpPr>
          <p:cNvPr id="132" name="rc132"/>
          <p:cNvSpPr/>
          <p:nvPr/>
        </p:nvSpPr>
        <p:spPr>
          <a:xfrm>
            <a:off x="7100377" y="493489"/>
            <a:ext cx="201456" cy="201456"/>
          </a:xfrm>
          <a:prstGeom prst="rect">
            <a:avLst/>
          </a:prstGeom>
          <a:solidFill>
            <a:srgbClr val="C93312">
              <a:alpha val="100000"/>
            </a:srgbClr>
          </a:solidFill>
          <a:ln w="13550" cap="rnd">
            <a:solidFill>
              <a:srgbClr val="000000">
                <a:alpha val="100000"/>
              </a:srgbClr>
            </a:solidFill>
            <a:prstDash val="solid"/>
            <a:miter/>
          </a:ln>
        </p:spPr>
        <p:txBody>
          <a:bodyPr/>
          <a:lstStyle/>
          <a:p>
            <a:endParaRPr dirty="0">
              <a:latin typeface="+mj-lt"/>
            </a:endParaRPr>
          </a:p>
        </p:txBody>
      </p:sp>
      <p:sp>
        <p:nvSpPr>
          <p:cNvPr id="133" name="tx133"/>
          <p:cNvSpPr/>
          <p:nvPr/>
        </p:nvSpPr>
        <p:spPr>
          <a:xfrm>
            <a:off x="5598881" y="478726"/>
            <a:ext cx="1465064" cy="224829"/>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+Harmless</a:t>
            </a:r>
            <a:endParaRPr sz="2400" dirty="0">
              <a:solidFill>
                <a:srgbClr val="000000">
                  <a:alpha val="100000"/>
                </a:srgbClr>
              </a:solidFill>
              <a:latin typeface="+mj-lt"/>
              <a:cs typeface="Helvetica"/>
            </a:endParaRPr>
          </a:p>
        </p:txBody>
      </p:sp>
      <p:sp>
        <p:nvSpPr>
          <p:cNvPr id="134" name="tx134"/>
          <p:cNvSpPr/>
          <p:nvPr/>
        </p:nvSpPr>
        <p:spPr>
          <a:xfrm>
            <a:off x="7338265" y="475551"/>
            <a:ext cx="1482625" cy="228004"/>
          </a:xfrm>
          <a:prstGeom prst="rect">
            <a:avLst/>
          </a:prstGeom>
          <a:noFill/>
        </p:spPr>
        <p:txBody>
          <a:bodyPr wrap="none" lIns="0" tIns="0" rIns="0" bIns="0" anchor="ctr" anchorCtr="1"/>
          <a:lstStyle/>
          <a:p>
            <a:pPr marL="0" marR="0" indent="0" algn="l">
              <a:lnSpc>
                <a:spcPts val="2400"/>
              </a:lnSpc>
              <a:spcBef>
                <a:spcPts val="0"/>
              </a:spcBef>
              <a:spcAft>
                <a:spcPts val="0"/>
              </a:spcAft>
            </a:pPr>
            <a:r>
              <a:rPr sz="2400" dirty="0" smtClean="0">
                <a:solidFill>
                  <a:srgbClr val="000000">
                    <a:alpha val="100000"/>
                  </a:srgbClr>
                </a:solidFill>
                <a:latin typeface="+mj-lt"/>
                <a:cs typeface="Helvetica"/>
              </a:rPr>
              <a:t>+Infectious</a:t>
            </a:r>
            <a:endParaRPr sz="2400" dirty="0">
              <a:solidFill>
                <a:srgbClr val="000000">
                  <a:alpha val="100000"/>
                </a:srgbClr>
              </a:solidFill>
              <a:latin typeface="+mj-lt"/>
              <a:cs typeface="Helvetica"/>
            </a:endParaRPr>
          </a:p>
        </p:txBody>
      </p:sp>
      <p:sp>
        <p:nvSpPr>
          <p:cNvPr id="135" name="TextBox 134"/>
          <p:cNvSpPr txBox="1"/>
          <p:nvPr/>
        </p:nvSpPr>
        <p:spPr>
          <a:xfrm>
            <a:off x="74375" y="6505688"/>
            <a:ext cx="7165744" cy="307777"/>
          </a:xfrm>
          <a:prstGeom prst="rect">
            <a:avLst/>
          </a:prstGeom>
          <a:noFill/>
        </p:spPr>
        <p:txBody>
          <a:bodyPr wrap="none" rtlCol="0">
            <a:spAutoFit/>
          </a:bodyPr>
          <a:lstStyle/>
          <a:p>
            <a:r>
              <a:rPr lang="en-US" sz="1400" dirty="0" smtClean="0"/>
              <a:t>* REACTION TIME IS STANDARDIZED BY BLOCK </a:t>
            </a:r>
            <a:r>
              <a:rPr lang="en-US" sz="1400" dirty="0" smtClean="0">
                <a:solidFill>
                  <a:srgbClr val="C00000"/>
                </a:solidFill>
              </a:rPr>
              <a:t>WOLSIEFER, WESTFALL, &amp; JUDD, 2016</a:t>
            </a:r>
            <a:endParaRPr lang="en-US" sz="1400" dirty="0">
              <a:solidFill>
                <a:srgbClr val="C00000"/>
              </a:solidFill>
            </a:endParaRPr>
          </a:p>
        </p:txBody>
      </p:sp>
      <p:sp>
        <p:nvSpPr>
          <p:cNvPr id="136" name="TextBox 135"/>
          <p:cNvSpPr txBox="1"/>
          <p:nvPr/>
        </p:nvSpPr>
        <p:spPr>
          <a:xfrm>
            <a:off x="729049" y="1878227"/>
            <a:ext cx="184731" cy="369332"/>
          </a:xfrm>
          <a:prstGeom prst="rect">
            <a:avLst/>
          </a:prstGeom>
          <a:noFill/>
        </p:spPr>
        <p:txBody>
          <a:bodyPr wrap="none" rtlCol="0">
            <a:spAutoFit/>
          </a:bodyPr>
          <a:lstStyle/>
          <a:p>
            <a:endParaRPr lang="en-US" dirty="0"/>
          </a:p>
        </p:txBody>
      </p:sp>
      <p:sp>
        <p:nvSpPr>
          <p:cNvPr id="137" name="TextBox 136"/>
          <p:cNvSpPr txBox="1"/>
          <p:nvPr/>
        </p:nvSpPr>
        <p:spPr>
          <a:xfrm>
            <a:off x="7804902" y="6506780"/>
            <a:ext cx="4387098" cy="307777"/>
          </a:xfrm>
          <a:prstGeom prst="rect">
            <a:avLst/>
          </a:prstGeom>
          <a:noFill/>
        </p:spPr>
        <p:txBody>
          <a:bodyPr wrap="none" rtlCol="0">
            <a:spAutoFit/>
          </a:bodyPr>
          <a:lstStyle/>
          <a:p>
            <a:r>
              <a:rPr lang="en-US" sz="1400" smtClean="0"/>
              <a:t>ERROR BARS REFLECT 95% CONFIDENCE INTERVALS</a:t>
            </a:r>
            <a:endParaRPr lang="en-US" sz="1400" dirty="0">
              <a:solidFill>
                <a:srgbClr val="C00000"/>
              </a:solidFill>
            </a:endParaRPr>
          </a:p>
        </p:txBody>
      </p:sp>
      <p:sp>
        <p:nvSpPr>
          <p:cNvPr id="140" name="Rectangle 139"/>
          <p:cNvSpPr/>
          <p:nvPr/>
        </p:nvSpPr>
        <p:spPr>
          <a:xfrm>
            <a:off x="4999639" y="1277339"/>
            <a:ext cx="2357063" cy="24087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7417318" y="3755631"/>
            <a:ext cx="2357063" cy="24087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65525" y="71381"/>
            <a:ext cx="3431709" cy="369332"/>
          </a:xfrm>
          <a:prstGeom prst="rect">
            <a:avLst/>
          </a:prstGeom>
          <a:noFill/>
        </p:spPr>
        <p:txBody>
          <a:bodyPr wrap="none" rtlCol="0">
            <a:spAutoFit/>
          </a:bodyPr>
          <a:lstStyle/>
          <a:p>
            <a:r>
              <a:rPr lang="en-US" dirty="0" smtClean="0"/>
              <a:t>Incongruent </a:t>
            </a:r>
            <a:r>
              <a:rPr lang="mr-IN" dirty="0" smtClean="0"/>
              <a:t>–</a:t>
            </a:r>
            <a:r>
              <a:rPr lang="en-US" dirty="0" smtClean="0"/>
              <a:t> Congruent, </a:t>
            </a:r>
            <a:r>
              <a:rPr lang="en-US" i="1" dirty="0" smtClean="0"/>
              <a:t>p</a:t>
            </a:r>
            <a:r>
              <a:rPr lang="en-US" dirty="0" smtClean="0"/>
              <a:t> &lt; .001</a:t>
            </a:r>
            <a:endParaRPr lang="en-US" dirty="0"/>
          </a:p>
        </p:txBody>
      </p:sp>
      <p:sp>
        <p:nvSpPr>
          <p:cNvPr id="143" name="TextBox 142"/>
          <p:cNvSpPr txBox="1"/>
          <p:nvPr/>
        </p:nvSpPr>
        <p:spPr>
          <a:xfrm>
            <a:off x="56526" y="364897"/>
            <a:ext cx="2072362" cy="369332"/>
          </a:xfrm>
          <a:prstGeom prst="rect">
            <a:avLst/>
          </a:prstGeom>
          <a:noFill/>
        </p:spPr>
        <p:txBody>
          <a:bodyPr wrap="none" rtlCol="0">
            <a:spAutoFit/>
          </a:bodyPr>
          <a:lstStyle/>
          <a:p>
            <a:r>
              <a:rPr lang="en-US" dirty="0" smtClean="0"/>
              <a:t>Interaction, </a:t>
            </a:r>
            <a:r>
              <a:rPr lang="en-US" i="1" dirty="0" smtClean="0"/>
              <a:t>p</a:t>
            </a:r>
            <a:r>
              <a:rPr lang="en-US" dirty="0" smtClean="0"/>
              <a:t> &lt; .001</a:t>
            </a:r>
            <a:endParaRPr lang="en-US" dirty="0"/>
          </a:p>
        </p:txBody>
      </p:sp>
    </p:spTree>
    <p:extLst>
      <p:ext uri="{BB962C8B-B14F-4D97-AF65-F5344CB8AC3E}">
        <p14:creationId xmlns:p14="http://schemas.microsoft.com/office/powerpoint/2010/main" val="200092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1" presetClass="entr" presetSubtype="1" fill="hold" grpId="0" nodeType="click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wheel(1)">
                                      <p:cBhvr>
                                        <p:cTn id="79" dur="500"/>
                                        <p:tgtEl>
                                          <p:spTgt spid="140"/>
                                        </p:tgtEl>
                                      </p:cBhvr>
                                    </p:animEffect>
                                  </p:childTnLst>
                                </p:cTn>
                              </p:par>
                            </p:childTnLst>
                          </p:cTn>
                        </p:par>
                        <p:par>
                          <p:cTn id="80" fill="hold">
                            <p:stCondLst>
                              <p:cond delay="500"/>
                            </p:stCondLst>
                            <p:childTnLst>
                              <p:par>
                                <p:cTn id="81" presetID="21" presetClass="entr" presetSubtype="1" fill="hold" grpId="0" nodeType="afterEffect">
                                  <p:stCondLst>
                                    <p:cond delay="0"/>
                                  </p:stCondLst>
                                  <p:childTnLst>
                                    <p:set>
                                      <p:cBhvr>
                                        <p:cTn id="82" dur="1" fill="hold">
                                          <p:stCondLst>
                                            <p:cond delay="0"/>
                                          </p:stCondLst>
                                        </p:cTn>
                                        <p:tgtEl>
                                          <p:spTgt spid="141"/>
                                        </p:tgtEl>
                                        <p:attrNameLst>
                                          <p:attrName>style.visibility</p:attrName>
                                        </p:attrNameLst>
                                      </p:cBhvr>
                                      <p:to>
                                        <p:strVal val="visible"/>
                                      </p:to>
                                    </p:set>
                                    <p:animEffect transition="in" filter="wheel(1)">
                                      <p:cBhvr>
                                        <p:cTn id="8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32" grpId="0" animBg="1"/>
      <p:bldP spid="33" grpId="0" animBg="1"/>
      <p:bldP spid="34" grpId="0" animBg="1"/>
      <p:bldP spid="35" grpId="0" animBg="1"/>
      <p:bldP spid="36" grpId="0" animBg="1"/>
      <p:bldP spid="37" grpId="0" animBg="1"/>
      <p:bldP spid="38" grpId="0" animBg="1"/>
      <p:bldP spid="39" grpId="0" animBg="1"/>
      <p:bldP spid="50" grpId="0" animBg="1"/>
      <p:bldP spid="51" grpId="0" animBg="1"/>
      <p:bldP spid="52" grpId="0" animBg="1"/>
      <p:bldP spid="53" grpId="0" animBg="1"/>
      <p:bldP spid="54" grpId="0" animBg="1"/>
      <p:bldP spid="55" grpId="0" animBg="1"/>
      <p:bldP spid="56" grpId="0" animBg="1"/>
      <p:bldP spid="57" grpId="0" animBg="1"/>
      <p:bldP spid="88" grpId="0" animBg="1"/>
      <p:bldP spid="89" grpId="0" animBg="1"/>
      <p:bldP spid="90" grpId="0" animBg="1"/>
      <p:bldP spid="91" grpId="0" animBg="1"/>
      <p:bldP spid="92" grpId="0" animBg="1"/>
      <p:bldP spid="93" grpId="0" animBg="1"/>
      <p:bldP spid="94" grpId="0" animBg="1"/>
      <p:bldP spid="95" grpId="0" animBg="1"/>
      <p:bldP spid="140" grpId="0" animBg="1"/>
      <p:bldP spid="1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1 RECAP</a:t>
            </a:r>
            <a:endParaRPr lang="en-US" dirty="0"/>
          </a:p>
        </p:txBody>
      </p:sp>
      <p:sp>
        <p:nvSpPr>
          <p:cNvPr id="3" name="Content Placeholder 2"/>
          <p:cNvSpPr>
            <a:spLocks noGrp="1"/>
          </p:cNvSpPr>
          <p:nvPr>
            <p:ph idx="1"/>
          </p:nvPr>
        </p:nvSpPr>
        <p:spPr/>
        <p:txBody>
          <a:bodyPr>
            <a:normAutofit/>
          </a:bodyPr>
          <a:lstStyle/>
          <a:p>
            <a:r>
              <a:rPr lang="en-US" sz="2400" dirty="0"/>
              <a:t>People showed automatic association between obese weight and disease</a:t>
            </a:r>
          </a:p>
          <a:p>
            <a:r>
              <a:rPr lang="en-US" sz="2400" dirty="0"/>
              <a:t>People showed automatic association between disfigurement and disease</a:t>
            </a:r>
          </a:p>
          <a:p>
            <a:r>
              <a:rPr lang="en-US" sz="2400" dirty="0"/>
              <a:t>Controlling for order and estimating stimuli variance, found </a:t>
            </a:r>
            <a:r>
              <a:rPr lang="en-US" sz="2400" dirty="0" smtClean="0">
                <a:solidFill>
                  <a:schemeClr val="accent1"/>
                </a:solidFill>
              </a:rPr>
              <a:t>strong evidence </a:t>
            </a:r>
            <a:r>
              <a:rPr lang="en-US" sz="2400" dirty="0"/>
              <a:t>that one association is stronger than </a:t>
            </a:r>
            <a:r>
              <a:rPr lang="en-US" sz="2400" dirty="0" smtClean="0"/>
              <a:t>other*</a:t>
            </a:r>
            <a:endParaRPr lang="en-US" sz="2400" dirty="0"/>
          </a:p>
          <a:p>
            <a:endParaRPr lang="en-US" sz="2400" dirty="0"/>
          </a:p>
        </p:txBody>
      </p:sp>
      <p:sp>
        <p:nvSpPr>
          <p:cNvPr id="4" name="TextBox 3"/>
          <p:cNvSpPr txBox="1"/>
          <p:nvPr/>
        </p:nvSpPr>
        <p:spPr>
          <a:xfrm>
            <a:off x="98854" y="6224659"/>
            <a:ext cx="3812326" cy="461665"/>
          </a:xfrm>
          <a:prstGeom prst="rect">
            <a:avLst/>
          </a:prstGeom>
          <a:noFill/>
        </p:spPr>
        <p:txBody>
          <a:bodyPr wrap="none" rtlCol="0">
            <a:spAutoFit/>
          </a:bodyPr>
          <a:lstStyle/>
          <a:p>
            <a:r>
              <a:rPr lang="en-US" sz="2400" dirty="0" smtClean="0"/>
              <a:t>*STILL COLLECTING DATA</a:t>
            </a:r>
            <a:endParaRPr lang="en-US" sz="2400" dirty="0"/>
          </a:p>
        </p:txBody>
      </p:sp>
    </p:spTree>
    <p:extLst>
      <p:ext uri="{BB962C8B-B14F-4D97-AF65-F5344CB8AC3E}">
        <p14:creationId xmlns:p14="http://schemas.microsoft.com/office/powerpoint/2010/main" val="18103901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smtClean="0"/>
              <a:t>Faces are a source of information</a:t>
            </a:r>
            <a:endParaRPr lang="en-US" dirty="0"/>
          </a:p>
        </p:txBody>
      </p:sp>
    </p:spTree>
    <p:extLst>
      <p:ext uri="{BB962C8B-B14F-4D97-AF65-F5344CB8AC3E}">
        <p14:creationId xmlns:p14="http://schemas.microsoft.com/office/powerpoint/2010/main" val="2762876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a:t>
            </a:r>
            <a:r>
              <a:rPr lang="en-US" dirty="0" smtClean="0"/>
              <a:t>2: </a:t>
            </a:r>
            <a:r>
              <a:rPr lang="en-US" dirty="0"/>
              <a:t>Infectious-Harmless </a:t>
            </a:r>
            <a:r>
              <a:rPr lang="en-US" dirty="0" smtClean="0"/>
              <a:t>IAT</a:t>
            </a:r>
            <a:endParaRPr lang="en-US" dirty="0"/>
          </a:p>
        </p:txBody>
      </p:sp>
      <p:sp>
        <p:nvSpPr>
          <p:cNvPr id="3" name="Content Placeholder 2"/>
          <p:cNvSpPr>
            <a:spLocks noGrp="1"/>
          </p:cNvSpPr>
          <p:nvPr>
            <p:ph idx="1"/>
          </p:nvPr>
        </p:nvSpPr>
        <p:spPr/>
        <p:txBody>
          <a:bodyPr>
            <a:normAutofit/>
          </a:bodyPr>
          <a:lstStyle/>
          <a:p>
            <a:r>
              <a:rPr lang="en-US" sz="2800" dirty="0" smtClean="0"/>
              <a:t>Measure automatic association between Obese and Disfigured targets </a:t>
            </a:r>
            <a:r>
              <a:rPr lang="en-US" sz="2800" b="1" dirty="0" smtClean="0">
                <a:solidFill>
                  <a:schemeClr val="accent1"/>
                </a:solidFill>
              </a:rPr>
              <a:t>in the same IAT</a:t>
            </a:r>
            <a:endParaRPr lang="en-US" sz="2800" b="1" dirty="0">
              <a:solidFill>
                <a:schemeClr val="accent1"/>
              </a:solidFill>
            </a:endParaRPr>
          </a:p>
        </p:txBody>
      </p:sp>
    </p:spTree>
    <p:extLst>
      <p:ext uri="{BB962C8B-B14F-4D97-AF65-F5344CB8AC3E}">
        <p14:creationId xmlns:p14="http://schemas.microsoft.com/office/powerpoint/2010/main" val="137471197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a:t>
            </a:r>
            <a:r>
              <a:rPr lang="en-US" dirty="0" smtClean="0"/>
              <a:t>2: </a:t>
            </a:r>
            <a:r>
              <a:rPr lang="en-US" dirty="0"/>
              <a:t>Infectious-Harmless </a:t>
            </a:r>
            <a:r>
              <a:rPr lang="en-US" dirty="0" smtClean="0"/>
              <a:t>IAT</a:t>
            </a:r>
            <a:endParaRPr lang="en-US" dirty="0"/>
          </a:p>
        </p:txBody>
      </p:sp>
      <p:sp>
        <p:nvSpPr>
          <p:cNvPr id="3" name="Content Placeholder 2"/>
          <p:cNvSpPr>
            <a:spLocks noGrp="1"/>
          </p:cNvSpPr>
          <p:nvPr>
            <p:ph idx="1"/>
          </p:nvPr>
        </p:nvSpPr>
        <p:spPr/>
        <p:txBody>
          <a:bodyPr>
            <a:normAutofit/>
          </a:bodyPr>
          <a:lstStyle/>
          <a:p>
            <a:r>
              <a:rPr lang="en-US" sz="2400" dirty="0" smtClean="0"/>
              <a:t>221* undergraduates from Michigan Intro Psychology Subject Pool</a:t>
            </a:r>
          </a:p>
          <a:p>
            <a:r>
              <a:rPr lang="en-US" sz="2400" dirty="0" smtClean="0"/>
              <a:t>113 Women and 87 Men</a:t>
            </a:r>
          </a:p>
          <a:p>
            <a:r>
              <a:rPr lang="en-US" sz="2400" dirty="0" err="1" smtClean="0"/>
              <a:t>M</a:t>
            </a:r>
            <a:r>
              <a:rPr lang="en-US" sz="2400" baseline="-25000" dirty="0" err="1" smtClean="0"/>
              <a:t>Age</a:t>
            </a:r>
            <a:r>
              <a:rPr lang="en-US" sz="2400" dirty="0" smtClean="0"/>
              <a:t> = 18.91, </a:t>
            </a:r>
            <a:r>
              <a:rPr lang="en-US" sz="2400" dirty="0" err="1" smtClean="0"/>
              <a:t>SD</a:t>
            </a:r>
            <a:r>
              <a:rPr lang="en-US" sz="2400" baseline="-25000" dirty="0" err="1" smtClean="0"/>
              <a:t>Age</a:t>
            </a:r>
            <a:r>
              <a:rPr lang="en-US" sz="2400" dirty="0" smtClean="0"/>
              <a:t> = 1.15</a:t>
            </a: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0" y="0"/>
            <a:ext cx="2743200" cy="1417320"/>
          </a:xfrm>
          <a:prstGeom prst="rect">
            <a:avLst/>
          </a:prstGeom>
        </p:spPr>
      </p:pic>
    </p:spTree>
    <p:extLst>
      <p:ext uri="{BB962C8B-B14F-4D97-AF65-F5344CB8AC3E}">
        <p14:creationId xmlns:p14="http://schemas.microsoft.com/office/powerpoint/2010/main" val="1248302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00848" y="1104854"/>
            <a:ext cx="4775025" cy="646331"/>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Obese vs. Disfigured</a:t>
            </a:r>
            <a:endParaRPr lang="en-US" sz="3600" dirty="0">
              <a:solidFill>
                <a:schemeClr val="tx1">
                  <a:lumMod val="85000"/>
                  <a:lumOff val="15000"/>
                </a:schemeClr>
              </a:solidFill>
            </a:endParaRPr>
          </a:p>
        </p:txBody>
      </p:sp>
      <p:sp>
        <p:nvSpPr>
          <p:cNvPr id="6" name="TextBox 5"/>
          <p:cNvSpPr txBox="1"/>
          <p:nvPr/>
        </p:nvSpPr>
        <p:spPr>
          <a:xfrm>
            <a:off x="3100849" y="2286838"/>
            <a:ext cx="4775025" cy="646331"/>
          </a:xfrm>
          <a:prstGeom prst="rect">
            <a:avLst/>
          </a:prstGeom>
          <a:solidFill>
            <a:schemeClr val="bg1"/>
          </a:solidFill>
          <a:ln w="28575">
            <a:solidFill>
              <a:schemeClr val="tx1">
                <a:lumMod val="85000"/>
                <a:lumOff val="15000"/>
              </a:schemeClr>
            </a:solidFill>
          </a:ln>
        </p:spPr>
        <p:txBody>
          <a:bodyPr wrap="none" rtlCol="0">
            <a:spAutoFit/>
          </a:bodyPr>
          <a:lstStyle/>
          <a:p>
            <a:pPr algn="ctr"/>
            <a:r>
              <a:rPr lang="en-US" sz="3600" dirty="0">
                <a:solidFill>
                  <a:schemeClr val="tx1">
                    <a:lumMod val="85000"/>
                    <a:lumOff val="15000"/>
                  </a:schemeClr>
                </a:solidFill>
              </a:rPr>
              <a:t>Implicit Association Test</a:t>
            </a:r>
          </a:p>
        </p:txBody>
      </p:sp>
      <p:sp>
        <p:nvSpPr>
          <p:cNvPr id="7" name="TextBox 6"/>
          <p:cNvSpPr txBox="1"/>
          <p:nvPr/>
        </p:nvSpPr>
        <p:spPr>
          <a:xfrm>
            <a:off x="3100849" y="3464593"/>
            <a:ext cx="4775025" cy="646331"/>
          </a:xfrm>
          <a:prstGeom prst="rect">
            <a:avLst/>
          </a:prstGeom>
          <a:solidFill>
            <a:schemeClr val="bg1"/>
          </a:solidFill>
          <a:ln w="28575">
            <a:solidFill>
              <a:schemeClr val="tx1">
                <a:lumMod val="85000"/>
                <a:lumOff val="15000"/>
              </a:schemeClr>
            </a:solidFill>
          </a:ln>
        </p:spPr>
        <p:txBody>
          <a:bodyPr wrap="square" rtlCol="0">
            <a:spAutoFit/>
          </a:bodyPr>
          <a:lstStyle/>
          <a:p>
            <a:pPr algn="ctr"/>
            <a:r>
              <a:rPr lang="en-US" sz="3600" dirty="0" smtClean="0">
                <a:solidFill>
                  <a:schemeClr val="tx1">
                    <a:lumMod val="85000"/>
                    <a:lumOff val="15000"/>
                  </a:schemeClr>
                </a:solidFill>
              </a:rPr>
              <a:t>Questionnaires</a:t>
            </a:r>
            <a:endParaRPr lang="en-US" sz="3600" dirty="0">
              <a:solidFill>
                <a:schemeClr val="tx1">
                  <a:lumMod val="85000"/>
                  <a:lumOff val="15000"/>
                </a:schemeClr>
              </a:solidFill>
            </a:endParaRPr>
          </a:p>
        </p:txBody>
      </p:sp>
      <p:sp>
        <p:nvSpPr>
          <p:cNvPr id="11" name="Down Arrow 10"/>
          <p:cNvSpPr/>
          <p:nvPr/>
        </p:nvSpPr>
        <p:spPr>
          <a:xfrm>
            <a:off x="5350476" y="1846101"/>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2" name="Down Arrow 11"/>
          <p:cNvSpPr/>
          <p:nvPr/>
        </p:nvSpPr>
        <p:spPr>
          <a:xfrm>
            <a:off x="5350476" y="3028085"/>
            <a:ext cx="275771" cy="341592"/>
          </a:xfrm>
          <a:prstGeom prst="downArrow">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3" name="TextBox 2"/>
          <p:cNvSpPr txBox="1"/>
          <p:nvPr/>
        </p:nvSpPr>
        <p:spPr>
          <a:xfrm>
            <a:off x="3064476" y="4294010"/>
            <a:ext cx="8147038" cy="461665"/>
          </a:xfrm>
          <a:prstGeom prst="rect">
            <a:avLst/>
          </a:prstGeom>
          <a:noFill/>
        </p:spPr>
        <p:txBody>
          <a:bodyPr wrap="none" rtlCol="0">
            <a:spAutoFit/>
          </a:bodyPr>
          <a:lstStyle/>
          <a:p>
            <a:r>
              <a:rPr lang="en-US" sz="2400" dirty="0" smtClean="0"/>
              <a:t>Perceived Vulnerability to Disease </a:t>
            </a:r>
            <a:r>
              <a:rPr lang="en-US" sz="2400" dirty="0" smtClean="0">
                <a:solidFill>
                  <a:srgbClr val="C00000"/>
                </a:solidFill>
              </a:rPr>
              <a:t>Duncan, Schaller, &amp; Park, 2009</a:t>
            </a:r>
            <a:endParaRPr lang="en-US" sz="2400" dirty="0">
              <a:solidFill>
                <a:srgbClr val="C00000"/>
              </a:solidFill>
            </a:endParaRPr>
          </a:p>
        </p:txBody>
      </p:sp>
      <p:sp>
        <p:nvSpPr>
          <p:cNvPr id="17" name="TextBox 16"/>
          <p:cNvSpPr txBox="1"/>
          <p:nvPr/>
        </p:nvSpPr>
        <p:spPr>
          <a:xfrm>
            <a:off x="3064476" y="4755675"/>
            <a:ext cx="7838877" cy="461665"/>
          </a:xfrm>
          <a:prstGeom prst="rect">
            <a:avLst/>
          </a:prstGeom>
          <a:noFill/>
        </p:spPr>
        <p:txBody>
          <a:bodyPr wrap="none" rtlCol="0">
            <a:spAutoFit/>
          </a:bodyPr>
          <a:lstStyle/>
          <a:p>
            <a:r>
              <a:rPr lang="en-US" sz="2400" dirty="0" smtClean="0"/>
              <a:t>Big Five Inventory-2: Negative Emotionality </a:t>
            </a:r>
            <a:r>
              <a:rPr lang="en-US" sz="2400" dirty="0" smtClean="0">
                <a:solidFill>
                  <a:srgbClr val="C00000"/>
                </a:solidFill>
              </a:rPr>
              <a:t>Soto &amp; John, 2016</a:t>
            </a:r>
            <a:endParaRPr lang="en-US" sz="2400" dirty="0">
              <a:solidFill>
                <a:srgbClr val="C00000"/>
              </a:solidFill>
            </a:endParaRPr>
          </a:p>
        </p:txBody>
      </p:sp>
      <p:sp>
        <p:nvSpPr>
          <p:cNvPr id="18" name="TextBox 17"/>
          <p:cNvSpPr txBox="1"/>
          <p:nvPr/>
        </p:nvSpPr>
        <p:spPr>
          <a:xfrm>
            <a:off x="3064476" y="5202713"/>
            <a:ext cx="4273286" cy="461665"/>
          </a:xfrm>
          <a:prstGeom prst="rect">
            <a:avLst/>
          </a:prstGeom>
          <a:noFill/>
        </p:spPr>
        <p:txBody>
          <a:bodyPr wrap="none" rtlCol="0">
            <a:spAutoFit/>
          </a:bodyPr>
          <a:lstStyle/>
          <a:p>
            <a:r>
              <a:rPr lang="en-US" sz="2400" dirty="0" smtClean="0"/>
              <a:t>Anti-Fat Attitudes </a:t>
            </a:r>
            <a:r>
              <a:rPr lang="en-US" sz="2400" dirty="0" smtClean="0">
                <a:solidFill>
                  <a:srgbClr val="C00000"/>
                </a:solidFill>
              </a:rPr>
              <a:t>Crandall, 1994</a:t>
            </a:r>
            <a:endParaRPr lang="en-US" sz="2400" dirty="0">
              <a:solidFill>
                <a:srgbClr val="C00000"/>
              </a:solidFill>
            </a:endParaRPr>
          </a:p>
        </p:txBody>
      </p:sp>
      <p:sp>
        <p:nvSpPr>
          <p:cNvPr id="19" name="TextBox 18"/>
          <p:cNvSpPr txBox="1"/>
          <p:nvPr/>
        </p:nvSpPr>
        <p:spPr>
          <a:xfrm>
            <a:off x="3064476" y="5674441"/>
            <a:ext cx="6129114" cy="461665"/>
          </a:xfrm>
          <a:prstGeom prst="rect">
            <a:avLst/>
          </a:prstGeom>
          <a:noFill/>
        </p:spPr>
        <p:txBody>
          <a:bodyPr wrap="none" rtlCol="0">
            <a:spAutoFit/>
          </a:bodyPr>
          <a:lstStyle/>
          <a:p>
            <a:r>
              <a:rPr lang="en-US" sz="2400" dirty="0" smtClean="0"/>
              <a:t>Height, weight, perceived socioeconomic status </a:t>
            </a:r>
            <a:endParaRPr lang="en-US" sz="2400" dirty="0"/>
          </a:p>
        </p:txBody>
      </p:sp>
      <p:sp>
        <p:nvSpPr>
          <p:cNvPr id="20" name="TextBox 19"/>
          <p:cNvSpPr txBox="1"/>
          <p:nvPr/>
        </p:nvSpPr>
        <p:spPr>
          <a:xfrm>
            <a:off x="8021650" y="1037439"/>
            <a:ext cx="3062361" cy="707886"/>
          </a:xfrm>
          <a:prstGeom prst="rect">
            <a:avLst/>
          </a:prstGeom>
          <a:noFill/>
        </p:spPr>
        <p:txBody>
          <a:bodyPr wrap="square" rtlCol="0">
            <a:spAutoFit/>
          </a:bodyPr>
          <a:lstStyle/>
          <a:p>
            <a:r>
              <a:rPr lang="en-US" sz="2000" dirty="0" smtClean="0"/>
              <a:t>*RANDOMLY ASSIGNED CONGRUENT ORDER</a:t>
            </a:r>
            <a:endParaRPr lang="en-US" sz="2000" dirty="0"/>
          </a:p>
        </p:txBody>
      </p:sp>
      <p:pic>
        <p:nvPicPr>
          <p:cNvPr id="21" name="Picture 20"/>
          <p:cNvPicPr>
            <a:picLocks noChangeAspect="1"/>
          </p:cNvPicPr>
          <p:nvPr/>
        </p:nvPicPr>
        <p:blipFill>
          <a:blip r:embed="rId2">
            <a:clrChange>
              <a:clrFrom>
                <a:srgbClr val="FFFFFF"/>
              </a:clrFrom>
              <a:clrTo>
                <a:srgbClr val="FFFFFF">
                  <a:alpha val="0"/>
                </a:srgbClr>
              </a:clrTo>
            </a:clrChange>
          </a:blip>
          <a:stretch>
            <a:fillRect/>
          </a:stretch>
        </p:blipFill>
        <p:spPr>
          <a:xfrm>
            <a:off x="0" y="0"/>
            <a:ext cx="2743200" cy="1417320"/>
          </a:xfrm>
          <a:prstGeom prst="rect">
            <a:avLst/>
          </a:prstGeom>
        </p:spPr>
      </p:pic>
    </p:spTree>
    <p:extLst>
      <p:ext uri="{BB962C8B-B14F-4D97-AF65-F5344CB8AC3E}">
        <p14:creationId xmlns:p14="http://schemas.microsoft.com/office/powerpoint/2010/main" val="19625045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0130" y="193281"/>
            <a:ext cx="3885168"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11" name="TextBox 10"/>
          <p:cNvSpPr txBox="1"/>
          <p:nvPr/>
        </p:nvSpPr>
        <p:spPr>
          <a:xfrm>
            <a:off x="7962898" y="193281"/>
            <a:ext cx="3022259" cy="1323439"/>
          </a:xfrm>
          <a:prstGeom prst="rect">
            <a:avLst/>
          </a:prstGeom>
          <a:noFill/>
        </p:spPr>
        <p:txBody>
          <a:bodyPr wrap="square" rtlCol="0">
            <a:spAutoFit/>
          </a:bodyPr>
          <a:lstStyle/>
          <a:p>
            <a:r>
              <a:rPr lang="en-US" sz="4000" dirty="0" smtClean="0">
                <a:solidFill>
                  <a:schemeClr val="tx1">
                    <a:lumMod val="85000"/>
                    <a:lumOff val="15000"/>
                  </a:schemeClr>
                </a:solidFill>
              </a:rPr>
              <a:t>OBESE OR INFECTIOUS</a:t>
            </a:r>
            <a:endParaRPr lang="en-US" sz="4000" dirty="0">
              <a:solidFill>
                <a:schemeClr val="tx1">
                  <a:lumMod val="85000"/>
                  <a:lumOff val="15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3131280"/>
            <a:ext cx="3657600" cy="2574951"/>
          </a:xfrm>
          <a:prstGeom prst="rect">
            <a:avLst/>
          </a:prstGeom>
        </p:spPr>
      </p:pic>
    </p:spTree>
    <p:extLst>
      <p:ext uri="{BB962C8B-B14F-4D97-AF65-F5344CB8AC3E}">
        <p14:creationId xmlns:p14="http://schemas.microsoft.com/office/powerpoint/2010/main" val="7903454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493905" y="3075057"/>
            <a:ext cx="3280385" cy="707886"/>
          </a:xfrm>
          <a:prstGeom prst="rect">
            <a:avLst/>
          </a:prstGeom>
        </p:spPr>
        <p:txBody>
          <a:bodyPr wrap="none">
            <a:spAutoFit/>
          </a:bodyPr>
          <a:lstStyle/>
          <a:p>
            <a:r>
              <a:rPr lang="en-US" sz="4000" smtClean="0">
                <a:solidFill>
                  <a:schemeClr val="tx1">
                    <a:lumMod val="85000"/>
                    <a:lumOff val="15000"/>
                  </a:schemeClr>
                </a:solidFill>
              </a:rPr>
              <a:t>CONTAGION</a:t>
            </a:r>
            <a:endParaRPr lang="en-US" sz="4000" dirty="0">
              <a:solidFill>
                <a:schemeClr val="tx1">
                  <a:lumMod val="85000"/>
                  <a:lumOff val="15000"/>
                </a:schemeClr>
              </a:solidFill>
            </a:endParaRPr>
          </a:p>
        </p:txBody>
      </p:sp>
      <p:sp>
        <p:nvSpPr>
          <p:cNvPr id="9" name="TextBox 8"/>
          <p:cNvSpPr txBox="1"/>
          <p:nvPr/>
        </p:nvSpPr>
        <p:spPr>
          <a:xfrm>
            <a:off x="420130" y="193281"/>
            <a:ext cx="3885168"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10" name="TextBox 9"/>
          <p:cNvSpPr txBox="1"/>
          <p:nvPr/>
        </p:nvSpPr>
        <p:spPr>
          <a:xfrm>
            <a:off x="7962898" y="193281"/>
            <a:ext cx="3022259" cy="1323439"/>
          </a:xfrm>
          <a:prstGeom prst="rect">
            <a:avLst/>
          </a:prstGeom>
          <a:noFill/>
        </p:spPr>
        <p:txBody>
          <a:bodyPr wrap="square" rtlCol="0">
            <a:spAutoFit/>
          </a:bodyPr>
          <a:lstStyle/>
          <a:p>
            <a:r>
              <a:rPr lang="en-US" sz="4000" dirty="0" smtClean="0">
                <a:solidFill>
                  <a:schemeClr val="tx1">
                    <a:lumMod val="85000"/>
                    <a:lumOff val="15000"/>
                  </a:schemeClr>
                </a:solidFill>
              </a:rPr>
              <a:t>OBESE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1487811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3028869"/>
            <a:ext cx="3657600" cy="2677363"/>
          </a:xfrm>
          <a:prstGeom prst="rect">
            <a:avLst/>
          </a:prstGeom>
        </p:spPr>
      </p:pic>
      <p:sp>
        <p:nvSpPr>
          <p:cNvPr id="6" name="TextBox 5"/>
          <p:cNvSpPr txBox="1"/>
          <p:nvPr/>
        </p:nvSpPr>
        <p:spPr>
          <a:xfrm>
            <a:off x="420130" y="193281"/>
            <a:ext cx="3885168"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8" name="TextBox 7"/>
          <p:cNvSpPr txBox="1"/>
          <p:nvPr/>
        </p:nvSpPr>
        <p:spPr>
          <a:xfrm>
            <a:off x="7962898" y="193281"/>
            <a:ext cx="3022259" cy="1323439"/>
          </a:xfrm>
          <a:prstGeom prst="rect">
            <a:avLst/>
          </a:prstGeom>
          <a:noFill/>
        </p:spPr>
        <p:txBody>
          <a:bodyPr wrap="square" rtlCol="0">
            <a:spAutoFit/>
          </a:bodyPr>
          <a:lstStyle/>
          <a:p>
            <a:r>
              <a:rPr lang="en-US" sz="4000" dirty="0" smtClean="0">
                <a:solidFill>
                  <a:schemeClr val="tx1">
                    <a:lumMod val="85000"/>
                    <a:lumOff val="15000"/>
                  </a:schemeClr>
                </a:solidFill>
              </a:rPr>
              <a:t>OBESE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68604520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20789" y="3075057"/>
            <a:ext cx="1226618" cy="707886"/>
          </a:xfrm>
          <a:prstGeom prst="rect">
            <a:avLst/>
          </a:prstGeom>
        </p:spPr>
        <p:txBody>
          <a:bodyPr wrap="none">
            <a:spAutoFit/>
          </a:bodyPr>
          <a:lstStyle/>
          <a:p>
            <a:r>
              <a:rPr lang="en-US" sz="4000" smtClean="0">
                <a:solidFill>
                  <a:schemeClr val="tx1">
                    <a:lumMod val="85000"/>
                    <a:lumOff val="15000"/>
                  </a:schemeClr>
                </a:solidFill>
              </a:rPr>
              <a:t>SOD</a:t>
            </a:r>
            <a:endParaRPr lang="en-US" sz="4000" dirty="0">
              <a:solidFill>
                <a:schemeClr val="tx1">
                  <a:lumMod val="85000"/>
                  <a:lumOff val="15000"/>
                </a:schemeClr>
              </a:solidFill>
            </a:endParaRPr>
          </a:p>
        </p:txBody>
      </p:sp>
      <p:sp>
        <p:nvSpPr>
          <p:cNvPr id="6" name="TextBox 5"/>
          <p:cNvSpPr txBox="1"/>
          <p:nvPr/>
        </p:nvSpPr>
        <p:spPr>
          <a:xfrm>
            <a:off x="420130" y="193281"/>
            <a:ext cx="3885168" cy="1323439"/>
          </a:xfrm>
          <a:prstGeom prst="rect">
            <a:avLst/>
          </a:prstGeom>
          <a:noFill/>
        </p:spPr>
        <p:txBody>
          <a:bodyPr wrap="square" rtlCol="0">
            <a:spAutoFit/>
          </a:bodyPr>
          <a:lstStyle/>
          <a:p>
            <a:r>
              <a:rPr lang="en-US" sz="4000" dirty="0" smtClean="0">
                <a:solidFill>
                  <a:schemeClr val="tx1">
                    <a:lumMod val="85000"/>
                    <a:lumOff val="15000"/>
                  </a:schemeClr>
                </a:solidFill>
              </a:rPr>
              <a:t>DISFIGURED OR HARMLESS</a:t>
            </a:r>
            <a:endParaRPr lang="en-US" sz="4000" dirty="0">
              <a:solidFill>
                <a:schemeClr val="tx1">
                  <a:lumMod val="85000"/>
                  <a:lumOff val="15000"/>
                </a:schemeClr>
              </a:solidFill>
            </a:endParaRPr>
          </a:p>
        </p:txBody>
      </p:sp>
      <p:sp>
        <p:nvSpPr>
          <p:cNvPr id="8" name="TextBox 7"/>
          <p:cNvSpPr txBox="1"/>
          <p:nvPr/>
        </p:nvSpPr>
        <p:spPr>
          <a:xfrm>
            <a:off x="7962898" y="193281"/>
            <a:ext cx="3022259" cy="1323439"/>
          </a:xfrm>
          <a:prstGeom prst="rect">
            <a:avLst/>
          </a:prstGeom>
          <a:noFill/>
        </p:spPr>
        <p:txBody>
          <a:bodyPr wrap="square" rtlCol="0">
            <a:spAutoFit/>
          </a:bodyPr>
          <a:lstStyle/>
          <a:p>
            <a:r>
              <a:rPr lang="en-US" sz="4000" dirty="0" smtClean="0">
                <a:solidFill>
                  <a:schemeClr val="tx1">
                    <a:lumMod val="85000"/>
                    <a:lumOff val="15000"/>
                  </a:schemeClr>
                </a:solidFill>
              </a:rPr>
              <a:t>OBESE OR INFECTIOUS</a:t>
            </a:r>
            <a:endParaRPr lang="en-US" sz="4000" dirty="0">
              <a:solidFill>
                <a:schemeClr val="tx1">
                  <a:lumMod val="85000"/>
                  <a:lumOff val="15000"/>
                </a:schemeClr>
              </a:solidFill>
            </a:endParaRPr>
          </a:p>
        </p:txBody>
      </p:sp>
    </p:spTree>
    <p:extLst>
      <p:ext uri="{BB962C8B-B14F-4D97-AF65-F5344CB8AC3E}">
        <p14:creationId xmlns:p14="http://schemas.microsoft.com/office/powerpoint/2010/main" val="13150382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6"/>
          <p:cNvSpPr/>
          <p:nvPr/>
        </p:nvSpPr>
        <p:spPr>
          <a:xfrm>
            <a:off x="2650071" y="5494681"/>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7" name="pl7"/>
          <p:cNvSpPr/>
          <p:nvPr/>
        </p:nvSpPr>
        <p:spPr>
          <a:xfrm>
            <a:off x="2650071" y="4754317"/>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8" name="pl8"/>
          <p:cNvSpPr/>
          <p:nvPr/>
        </p:nvSpPr>
        <p:spPr>
          <a:xfrm>
            <a:off x="2650071" y="4013953"/>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9" name="pl9"/>
          <p:cNvSpPr/>
          <p:nvPr/>
        </p:nvSpPr>
        <p:spPr>
          <a:xfrm>
            <a:off x="2650071" y="3273590"/>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10" name="pl10"/>
          <p:cNvSpPr/>
          <p:nvPr/>
        </p:nvSpPr>
        <p:spPr>
          <a:xfrm>
            <a:off x="2650071" y="2533226"/>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11" name="pl11"/>
          <p:cNvSpPr/>
          <p:nvPr/>
        </p:nvSpPr>
        <p:spPr>
          <a:xfrm>
            <a:off x="2650071" y="1792862"/>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12" name="pl12"/>
          <p:cNvSpPr/>
          <p:nvPr/>
        </p:nvSpPr>
        <p:spPr>
          <a:xfrm>
            <a:off x="2650071" y="5864863"/>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3" name="pl13"/>
          <p:cNvSpPr/>
          <p:nvPr/>
        </p:nvSpPr>
        <p:spPr>
          <a:xfrm>
            <a:off x="2650071" y="5124499"/>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4" name="pl14"/>
          <p:cNvSpPr/>
          <p:nvPr/>
        </p:nvSpPr>
        <p:spPr>
          <a:xfrm>
            <a:off x="2650071" y="4384135"/>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5" name="pl15"/>
          <p:cNvSpPr/>
          <p:nvPr/>
        </p:nvSpPr>
        <p:spPr>
          <a:xfrm>
            <a:off x="2650071" y="3643771"/>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6" name="pl16"/>
          <p:cNvSpPr/>
          <p:nvPr/>
        </p:nvSpPr>
        <p:spPr>
          <a:xfrm>
            <a:off x="2650071" y="2903408"/>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7" name="pl17"/>
          <p:cNvSpPr/>
          <p:nvPr/>
        </p:nvSpPr>
        <p:spPr>
          <a:xfrm>
            <a:off x="2650071" y="2163044"/>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8" name="pl18"/>
          <p:cNvSpPr/>
          <p:nvPr/>
        </p:nvSpPr>
        <p:spPr>
          <a:xfrm>
            <a:off x="2650071" y="1422680"/>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19" name="pl19"/>
          <p:cNvSpPr/>
          <p:nvPr/>
        </p:nvSpPr>
        <p:spPr>
          <a:xfrm>
            <a:off x="3637949" y="1200571"/>
            <a:ext cx="0" cy="4886401"/>
          </a:xfrm>
          <a:custGeom>
            <a:avLst/>
            <a:gdLst/>
            <a:ahLst/>
            <a:cxnLst/>
            <a:rect l="0" t="0" r="0" b="0"/>
            <a:pathLst>
              <a:path h="4886401">
                <a:moveTo>
                  <a:pt x="0" y="4886401"/>
                </a:moveTo>
                <a:lnTo>
                  <a:pt x="0" y="0"/>
                </a:lnTo>
                <a:lnTo>
                  <a:pt x="0" y="0"/>
                </a:lnTo>
              </a:path>
            </a:pathLst>
          </a:custGeom>
          <a:ln w="13550" cap="flat">
            <a:solidFill>
              <a:srgbClr val="EBEBEB">
                <a:alpha val="100000"/>
              </a:srgbClr>
            </a:solidFill>
            <a:prstDash val="solid"/>
            <a:round/>
          </a:ln>
        </p:spPr>
        <p:txBody>
          <a:bodyPr/>
          <a:lstStyle/>
          <a:p>
            <a:endParaRPr/>
          </a:p>
        </p:txBody>
      </p:sp>
      <p:sp>
        <p:nvSpPr>
          <p:cNvPr id="20" name="pl20"/>
          <p:cNvSpPr/>
          <p:nvPr/>
        </p:nvSpPr>
        <p:spPr>
          <a:xfrm>
            <a:off x="5284412" y="1200571"/>
            <a:ext cx="0" cy="4886401"/>
          </a:xfrm>
          <a:custGeom>
            <a:avLst/>
            <a:gdLst/>
            <a:ahLst/>
            <a:cxnLst/>
            <a:rect l="0" t="0" r="0" b="0"/>
            <a:pathLst>
              <a:path h="4886401">
                <a:moveTo>
                  <a:pt x="0" y="4886401"/>
                </a:moveTo>
                <a:lnTo>
                  <a:pt x="0" y="0"/>
                </a:lnTo>
                <a:lnTo>
                  <a:pt x="0" y="0"/>
                </a:lnTo>
              </a:path>
            </a:pathLst>
          </a:custGeom>
          <a:ln w="13550" cap="flat">
            <a:solidFill>
              <a:srgbClr val="EBEBEB">
                <a:alpha val="100000"/>
              </a:srgbClr>
            </a:solidFill>
            <a:prstDash val="solid"/>
            <a:round/>
          </a:ln>
        </p:spPr>
        <p:txBody>
          <a:bodyPr/>
          <a:lstStyle/>
          <a:p>
            <a:endParaRPr/>
          </a:p>
        </p:txBody>
      </p:sp>
      <p:sp>
        <p:nvSpPr>
          <p:cNvPr id="21" name="rc21"/>
          <p:cNvSpPr/>
          <p:nvPr/>
        </p:nvSpPr>
        <p:spPr>
          <a:xfrm>
            <a:off x="2897041" y="2274672"/>
            <a:ext cx="1481816" cy="3590191"/>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22" name="rc22"/>
          <p:cNvSpPr/>
          <p:nvPr/>
        </p:nvSpPr>
        <p:spPr>
          <a:xfrm>
            <a:off x="4543504" y="2811477"/>
            <a:ext cx="1481816" cy="3053386"/>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23" name="pl23"/>
          <p:cNvSpPr/>
          <p:nvPr/>
        </p:nvSpPr>
        <p:spPr>
          <a:xfrm>
            <a:off x="3555626" y="2154783"/>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24" name="pl24"/>
          <p:cNvSpPr/>
          <p:nvPr/>
        </p:nvSpPr>
        <p:spPr>
          <a:xfrm>
            <a:off x="3637949" y="2154783"/>
            <a:ext cx="0" cy="239776"/>
          </a:xfrm>
          <a:custGeom>
            <a:avLst/>
            <a:gdLst/>
            <a:ahLst/>
            <a:cxnLst/>
            <a:rect l="0" t="0" r="0" b="0"/>
            <a:pathLst>
              <a:path h="239776">
                <a:moveTo>
                  <a:pt x="0" y="0"/>
                </a:moveTo>
                <a:lnTo>
                  <a:pt x="0" y="239776"/>
                </a:lnTo>
              </a:path>
            </a:pathLst>
          </a:custGeom>
          <a:ln w="13550" cap="flat">
            <a:solidFill>
              <a:srgbClr val="000000">
                <a:alpha val="100000"/>
              </a:srgbClr>
            </a:solidFill>
            <a:prstDash val="solid"/>
            <a:round/>
          </a:ln>
        </p:spPr>
        <p:txBody>
          <a:bodyPr/>
          <a:lstStyle/>
          <a:p>
            <a:endParaRPr/>
          </a:p>
        </p:txBody>
      </p:sp>
      <p:sp>
        <p:nvSpPr>
          <p:cNvPr id="25" name="pl25"/>
          <p:cNvSpPr/>
          <p:nvPr/>
        </p:nvSpPr>
        <p:spPr>
          <a:xfrm>
            <a:off x="3555626" y="2394560"/>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26" name="pl26"/>
          <p:cNvSpPr/>
          <p:nvPr/>
        </p:nvSpPr>
        <p:spPr>
          <a:xfrm>
            <a:off x="5202089" y="2698521"/>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27" name="pl27"/>
          <p:cNvSpPr/>
          <p:nvPr/>
        </p:nvSpPr>
        <p:spPr>
          <a:xfrm>
            <a:off x="5284412" y="2698521"/>
            <a:ext cx="0" cy="225911"/>
          </a:xfrm>
          <a:custGeom>
            <a:avLst/>
            <a:gdLst/>
            <a:ahLst/>
            <a:cxnLst/>
            <a:rect l="0" t="0" r="0" b="0"/>
            <a:pathLst>
              <a:path h="225911">
                <a:moveTo>
                  <a:pt x="0" y="0"/>
                </a:moveTo>
                <a:lnTo>
                  <a:pt x="0" y="225911"/>
                </a:lnTo>
              </a:path>
            </a:pathLst>
          </a:custGeom>
          <a:ln w="13550" cap="flat">
            <a:solidFill>
              <a:srgbClr val="000000">
                <a:alpha val="100000"/>
              </a:srgbClr>
            </a:solidFill>
            <a:prstDash val="solid"/>
            <a:round/>
          </a:ln>
        </p:spPr>
        <p:txBody>
          <a:bodyPr/>
          <a:lstStyle/>
          <a:p>
            <a:endParaRPr/>
          </a:p>
        </p:txBody>
      </p:sp>
      <p:sp>
        <p:nvSpPr>
          <p:cNvPr id="28" name="pl28"/>
          <p:cNvSpPr/>
          <p:nvPr/>
        </p:nvSpPr>
        <p:spPr>
          <a:xfrm>
            <a:off x="5202089" y="2924432"/>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29" name="rc29"/>
          <p:cNvSpPr/>
          <p:nvPr/>
        </p:nvSpPr>
        <p:spPr>
          <a:xfrm>
            <a:off x="2650071" y="1200571"/>
            <a:ext cx="3622217" cy="4886401"/>
          </a:xfrm>
          <a:prstGeom prst="rect">
            <a:avLst/>
          </a:prstGeom>
          <a:ln w="13550" cap="rnd">
            <a:solidFill>
              <a:srgbClr val="333333">
                <a:alpha val="100000"/>
              </a:srgbClr>
            </a:solidFill>
            <a:prstDash val="solid"/>
            <a:round/>
          </a:ln>
        </p:spPr>
        <p:txBody>
          <a:bodyPr/>
          <a:lstStyle/>
          <a:p>
            <a:endParaRPr/>
          </a:p>
        </p:txBody>
      </p:sp>
      <p:sp>
        <p:nvSpPr>
          <p:cNvPr id="31" name="pl31"/>
          <p:cNvSpPr/>
          <p:nvPr/>
        </p:nvSpPr>
        <p:spPr>
          <a:xfrm>
            <a:off x="6341878" y="5494681"/>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32" name="pl32"/>
          <p:cNvSpPr/>
          <p:nvPr/>
        </p:nvSpPr>
        <p:spPr>
          <a:xfrm>
            <a:off x="6341878" y="4754317"/>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33" name="pl33"/>
          <p:cNvSpPr/>
          <p:nvPr/>
        </p:nvSpPr>
        <p:spPr>
          <a:xfrm>
            <a:off x="6341878" y="4013953"/>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34" name="pl34"/>
          <p:cNvSpPr/>
          <p:nvPr/>
        </p:nvSpPr>
        <p:spPr>
          <a:xfrm>
            <a:off x="6341878" y="3273590"/>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35" name="pl35"/>
          <p:cNvSpPr/>
          <p:nvPr/>
        </p:nvSpPr>
        <p:spPr>
          <a:xfrm>
            <a:off x="6341878" y="2533226"/>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36" name="pl36"/>
          <p:cNvSpPr/>
          <p:nvPr/>
        </p:nvSpPr>
        <p:spPr>
          <a:xfrm>
            <a:off x="6341878" y="1792862"/>
            <a:ext cx="3622217" cy="0"/>
          </a:xfrm>
          <a:custGeom>
            <a:avLst/>
            <a:gdLst/>
            <a:ahLst/>
            <a:cxnLst/>
            <a:rect l="0" t="0" r="0" b="0"/>
            <a:pathLst>
              <a:path w="3622217">
                <a:moveTo>
                  <a:pt x="0" y="0"/>
                </a:moveTo>
                <a:lnTo>
                  <a:pt x="3622217" y="0"/>
                </a:lnTo>
                <a:lnTo>
                  <a:pt x="3622217" y="0"/>
                </a:lnTo>
              </a:path>
            </a:pathLst>
          </a:custGeom>
          <a:ln w="6775" cap="flat">
            <a:solidFill>
              <a:srgbClr val="EBEBEB">
                <a:alpha val="100000"/>
              </a:srgbClr>
            </a:solidFill>
            <a:prstDash val="solid"/>
            <a:round/>
          </a:ln>
        </p:spPr>
        <p:txBody>
          <a:bodyPr/>
          <a:lstStyle/>
          <a:p>
            <a:endParaRPr/>
          </a:p>
        </p:txBody>
      </p:sp>
      <p:sp>
        <p:nvSpPr>
          <p:cNvPr id="37" name="pl37"/>
          <p:cNvSpPr/>
          <p:nvPr/>
        </p:nvSpPr>
        <p:spPr>
          <a:xfrm>
            <a:off x="6341878" y="5864863"/>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38" name="pl38"/>
          <p:cNvSpPr/>
          <p:nvPr/>
        </p:nvSpPr>
        <p:spPr>
          <a:xfrm>
            <a:off x="6341878" y="5124499"/>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39" name="pl39"/>
          <p:cNvSpPr/>
          <p:nvPr/>
        </p:nvSpPr>
        <p:spPr>
          <a:xfrm>
            <a:off x="6341878" y="4384135"/>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40" name="pl40"/>
          <p:cNvSpPr/>
          <p:nvPr/>
        </p:nvSpPr>
        <p:spPr>
          <a:xfrm>
            <a:off x="6341878" y="3643771"/>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41" name="pl41"/>
          <p:cNvSpPr/>
          <p:nvPr/>
        </p:nvSpPr>
        <p:spPr>
          <a:xfrm>
            <a:off x="6341878" y="2903408"/>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42" name="pl42"/>
          <p:cNvSpPr/>
          <p:nvPr/>
        </p:nvSpPr>
        <p:spPr>
          <a:xfrm>
            <a:off x="6341878" y="2163044"/>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43" name="pl43"/>
          <p:cNvSpPr/>
          <p:nvPr/>
        </p:nvSpPr>
        <p:spPr>
          <a:xfrm>
            <a:off x="6341878" y="1422680"/>
            <a:ext cx="3622217" cy="0"/>
          </a:xfrm>
          <a:custGeom>
            <a:avLst/>
            <a:gdLst/>
            <a:ahLst/>
            <a:cxnLst/>
            <a:rect l="0" t="0" r="0" b="0"/>
            <a:pathLst>
              <a:path w="3622217">
                <a:moveTo>
                  <a:pt x="0" y="0"/>
                </a:moveTo>
                <a:lnTo>
                  <a:pt x="3622217" y="0"/>
                </a:lnTo>
                <a:lnTo>
                  <a:pt x="3622217" y="0"/>
                </a:lnTo>
              </a:path>
            </a:pathLst>
          </a:custGeom>
          <a:ln w="13550" cap="flat">
            <a:solidFill>
              <a:srgbClr val="EBEBEB">
                <a:alpha val="100000"/>
              </a:srgbClr>
            </a:solidFill>
            <a:prstDash val="solid"/>
            <a:round/>
          </a:ln>
        </p:spPr>
        <p:txBody>
          <a:bodyPr/>
          <a:lstStyle/>
          <a:p>
            <a:endParaRPr/>
          </a:p>
        </p:txBody>
      </p:sp>
      <p:sp>
        <p:nvSpPr>
          <p:cNvPr id="44" name="pl44"/>
          <p:cNvSpPr/>
          <p:nvPr/>
        </p:nvSpPr>
        <p:spPr>
          <a:xfrm>
            <a:off x="7329756" y="1200571"/>
            <a:ext cx="0" cy="4886401"/>
          </a:xfrm>
          <a:custGeom>
            <a:avLst/>
            <a:gdLst/>
            <a:ahLst/>
            <a:cxnLst/>
            <a:rect l="0" t="0" r="0" b="0"/>
            <a:pathLst>
              <a:path h="4886401">
                <a:moveTo>
                  <a:pt x="0" y="4886401"/>
                </a:moveTo>
                <a:lnTo>
                  <a:pt x="0" y="0"/>
                </a:lnTo>
                <a:lnTo>
                  <a:pt x="0" y="0"/>
                </a:lnTo>
              </a:path>
            </a:pathLst>
          </a:custGeom>
          <a:ln w="13550" cap="flat">
            <a:solidFill>
              <a:srgbClr val="EBEBEB">
                <a:alpha val="100000"/>
              </a:srgbClr>
            </a:solidFill>
            <a:prstDash val="solid"/>
            <a:round/>
          </a:ln>
        </p:spPr>
        <p:txBody>
          <a:bodyPr/>
          <a:lstStyle/>
          <a:p>
            <a:endParaRPr/>
          </a:p>
        </p:txBody>
      </p:sp>
      <p:sp>
        <p:nvSpPr>
          <p:cNvPr id="45" name="pl45"/>
          <p:cNvSpPr/>
          <p:nvPr/>
        </p:nvSpPr>
        <p:spPr>
          <a:xfrm>
            <a:off x="8976219" y="1200571"/>
            <a:ext cx="0" cy="4886401"/>
          </a:xfrm>
          <a:custGeom>
            <a:avLst/>
            <a:gdLst/>
            <a:ahLst/>
            <a:cxnLst/>
            <a:rect l="0" t="0" r="0" b="0"/>
            <a:pathLst>
              <a:path h="4886401">
                <a:moveTo>
                  <a:pt x="0" y="4886401"/>
                </a:moveTo>
                <a:lnTo>
                  <a:pt x="0" y="0"/>
                </a:lnTo>
                <a:lnTo>
                  <a:pt x="0" y="0"/>
                </a:lnTo>
              </a:path>
            </a:pathLst>
          </a:custGeom>
          <a:ln w="13550" cap="flat">
            <a:solidFill>
              <a:srgbClr val="EBEBEB">
                <a:alpha val="100000"/>
              </a:srgbClr>
            </a:solidFill>
            <a:prstDash val="solid"/>
            <a:round/>
          </a:ln>
        </p:spPr>
        <p:txBody>
          <a:bodyPr/>
          <a:lstStyle/>
          <a:p>
            <a:endParaRPr/>
          </a:p>
        </p:txBody>
      </p:sp>
      <p:sp>
        <p:nvSpPr>
          <p:cNvPr id="46" name="rc46"/>
          <p:cNvSpPr/>
          <p:nvPr/>
        </p:nvSpPr>
        <p:spPr>
          <a:xfrm>
            <a:off x="6588848" y="2905200"/>
            <a:ext cx="1481816" cy="2959662"/>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47" name="rc47"/>
          <p:cNvSpPr/>
          <p:nvPr/>
        </p:nvSpPr>
        <p:spPr>
          <a:xfrm>
            <a:off x="8235311" y="2590585"/>
            <a:ext cx="1481816" cy="3274278"/>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48" name="pl48"/>
          <p:cNvSpPr/>
          <p:nvPr/>
        </p:nvSpPr>
        <p:spPr>
          <a:xfrm>
            <a:off x="7247433" y="2792265"/>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49" name="pl49"/>
          <p:cNvSpPr/>
          <p:nvPr/>
        </p:nvSpPr>
        <p:spPr>
          <a:xfrm>
            <a:off x="7329756" y="2792265"/>
            <a:ext cx="0" cy="225871"/>
          </a:xfrm>
          <a:custGeom>
            <a:avLst/>
            <a:gdLst/>
            <a:ahLst/>
            <a:cxnLst/>
            <a:rect l="0" t="0" r="0" b="0"/>
            <a:pathLst>
              <a:path h="225871">
                <a:moveTo>
                  <a:pt x="0" y="0"/>
                </a:moveTo>
                <a:lnTo>
                  <a:pt x="0" y="225871"/>
                </a:lnTo>
              </a:path>
            </a:pathLst>
          </a:custGeom>
          <a:ln w="13550" cap="flat">
            <a:solidFill>
              <a:srgbClr val="000000">
                <a:alpha val="100000"/>
              </a:srgbClr>
            </a:solidFill>
            <a:prstDash val="solid"/>
            <a:round/>
          </a:ln>
        </p:spPr>
        <p:txBody>
          <a:bodyPr/>
          <a:lstStyle/>
          <a:p>
            <a:endParaRPr/>
          </a:p>
        </p:txBody>
      </p:sp>
      <p:sp>
        <p:nvSpPr>
          <p:cNvPr id="50" name="pl50"/>
          <p:cNvSpPr/>
          <p:nvPr/>
        </p:nvSpPr>
        <p:spPr>
          <a:xfrm>
            <a:off x="7247433" y="3018136"/>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51" name="pl51"/>
          <p:cNvSpPr/>
          <p:nvPr/>
        </p:nvSpPr>
        <p:spPr>
          <a:xfrm>
            <a:off x="8893896" y="2470624"/>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52" name="pl52"/>
          <p:cNvSpPr/>
          <p:nvPr/>
        </p:nvSpPr>
        <p:spPr>
          <a:xfrm>
            <a:off x="8976219" y="2470624"/>
            <a:ext cx="0" cy="239922"/>
          </a:xfrm>
          <a:custGeom>
            <a:avLst/>
            <a:gdLst/>
            <a:ahLst/>
            <a:cxnLst/>
            <a:rect l="0" t="0" r="0" b="0"/>
            <a:pathLst>
              <a:path h="239922">
                <a:moveTo>
                  <a:pt x="0" y="0"/>
                </a:moveTo>
                <a:lnTo>
                  <a:pt x="0" y="239922"/>
                </a:lnTo>
              </a:path>
            </a:pathLst>
          </a:custGeom>
          <a:ln w="13550" cap="flat">
            <a:solidFill>
              <a:srgbClr val="000000">
                <a:alpha val="100000"/>
              </a:srgbClr>
            </a:solidFill>
            <a:prstDash val="solid"/>
            <a:round/>
          </a:ln>
        </p:spPr>
        <p:txBody>
          <a:bodyPr/>
          <a:lstStyle/>
          <a:p>
            <a:endParaRPr/>
          </a:p>
        </p:txBody>
      </p:sp>
      <p:sp>
        <p:nvSpPr>
          <p:cNvPr id="53" name="pl53"/>
          <p:cNvSpPr/>
          <p:nvPr/>
        </p:nvSpPr>
        <p:spPr>
          <a:xfrm>
            <a:off x="8893896" y="2710546"/>
            <a:ext cx="164646" cy="0"/>
          </a:xfrm>
          <a:custGeom>
            <a:avLst/>
            <a:gdLst/>
            <a:ahLst/>
            <a:cxnLst/>
            <a:rect l="0" t="0" r="0" b="0"/>
            <a:pathLst>
              <a:path w="164646">
                <a:moveTo>
                  <a:pt x="0" y="0"/>
                </a:moveTo>
                <a:lnTo>
                  <a:pt x="164646" y="0"/>
                </a:lnTo>
              </a:path>
            </a:pathLst>
          </a:custGeom>
          <a:ln w="13550" cap="flat">
            <a:solidFill>
              <a:srgbClr val="000000">
                <a:alpha val="100000"/>
              </a:srgbClr>
            </a:solidFill>
            <a:prstDash val="solid"/>
            <a:round/>
          </a:ln>
        </p:spPr>
        <p:txBody>
          <a:bodyPr/>
          <a:lstStyle/>
          <a:p>
            <a:endParaRPr/>
          </a:p>
        </p:txBody>
      </p:sp>
      <p:sp>
        <p:nvSpPr>
          <p:cNvPr id="54" name="rc54"/>
          <p:cNvSpPr/>
          <p:nvPr/>
        </p:nvSpPr>
        <p:spPr>
          <a:xfrm>
            <a:off x="6341878" y="1200571"/>
            <a:ext cx="3622217" cy="4886401"/>
          </a:xfrm>
          <a:prstGeom prst="rect">
            <a:avLst/>
          </a:prstGeom>
          <a:ln w="13550" cap="rnd">
            <a:solidFill>
              <a:srgbClr val="333333">
                <a:alpha val="100000"/>
              </a:srgbClr>
            </a:solidFill>
            <a:prstDash val="solid"/>
            <a:round/>
          </a:ln>
        </p:spPr>
        <p:txBody>
          <a:bodyPr/>
          <a:lstStyle/>
          <a:p>
            <a:endParaRPr/>
          </a:p>
        </p:txBody>
      </p:sp>
      <p:sp>
        <p:nvSpPr>
          <p:cNvPr id="55" name="rc55"/>
          <p:cNvSpPr/>
          <p:nvPr/>
        </p:nvSpPr>
        <p:spPr>
          <a:xfrm>
            <a:off x="2650071" y="842715"/>
            <a:ext cx="3622217" cy="357856"/>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56" name="tx56"/>
          <p:cNvSpPr/>
          <p:nvPr/>
        </p:nvSpPr>
        <p:spPr>
          <a:xfrm>
            <a:off x="3775083" y="841660"/>
            <a:ext cx="1372195" cy="289321"/>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Disfigured</a:t>
            </a:r>
          </a:p>
        </p:txBody>
      </p:sp>
      <p:sp>
        <p:nvSpPr>
          <p:cNvPr id="57" name="rc57"/>
          <p:cNvSpPr/>
          <p:nvPr/>
        </p:nvSpPr>
        <p:spPr>
          <a:xfrm>
            <a:off x="6341878" y="842715"/>
            <a:ext cx="3622217" cy="357856"/>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58" name="tx58"/>
          <p:cNvSpPr/>
          <p:nvPr/>
        </p:nvSpPr>
        <p:spPr>
          <a:xfrm>
            <a:off x="7703973" y="900000"/>
            <a:ext cx="898028" cy="230981"/>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Obese</a:t>
            </a:r>
          </a:p>
        </p:txBody>
      </p:sp>
      <p:sp>
        <p:nvSpPr>
          <p:cNvPr id="59" name="pl59"/>
          <p:cNvSpPr/>
          <p:nvPr/>
        </p:nvSpPr>
        <p:spPr>
          <a:xfrm>
            <a:off x="3637949" y="608697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0" name="pl60"/>
          <p:cNvSpPr/>
          <p:nvPr/>
        </p:nvSpPr>
        <p:spPr>
          <a:xfrm>
            <a:off x="5284412" y="608697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1" name="tx61"/>
          <p:cNvSpPr/>
          <p:nvPr/>
        </p:nvSpPr>
        <p:spPr>
          <a:xfrm>
            <a:off x="2905417" y="6143451"/>
            <a:ext cx="1465064" cy="224829"/>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+Harmless</a:t>
            </a:r>
          </a:p>
        </p:txBody>
      </p:sp>
      <p:sp>
        <p:nvSpPr>
          <p:cNvPr id="62" name="tx62"/>
          <p:cNvSpPr/>
          <p:nvPr/>
        </p:nvSpPr>
        <p:spPr>
          <a:xfrm>
            <a:off x="4543099" y="6140276"/>
            <a:ext cx="1482625" cy="228004"/>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+Infectious</a:t>
            </a:r>
          </a:p>
        </p:txBody>
      </p:sp>
      <p:sp>
        <p:nvSpPr>
          <p:cNvPr id="63" name="pl63"/>
          <p:cNvSpPr/>
          <p:nvPr/>
        </p:nvSpPr>
        <p:spPr>
          <a:xfrm>
            <a:off x="7329756" y="608697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4" name="pl64"/>
          <p:cNvSpPr/>
          <p:nvPr/>
        </p:nvSpPr>
        <p:spPr>
          <a:xfrm>
            <a:off x="8976219" y="608697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5" name="tx65"/>
          <p:cNvSpPr/>
          <p:nvPr/>
        </p:nvSpPr>
        <p:spPr>
          <a:xfrm>
            <a:off x="6597224" y="6143451"/>
            <a:ext cx="1465064" cy="224829"/>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+Harmless</a:t>
            </a:r>
          </a:p>
        </p:txBody>
      </p:sp>
      <p:sp>
        <p:nvSpPr>
          <p:cNvPr id="66" name="tx66"/>
          <p:cNvSpPr/>
          <p:nvPr/>
        </p:nvSpPr>
        <p:spPr>
          <a:xfrm>
            <a:off x="8234906" y="6140276"/>
            <a:ext cx="1482625" cy="228004"/>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+Infectious</a:t>
            </a:r>
          </a:p>
        </p:txBody>
      </p:sp>
      <p:sp>
        <p:nvSpPr>
          <p:cNvPr id="67" name="tx67"/>
          <p:cNvSpPr/>
          <p:nvPr/>
        </p:nvSpPr>
        <p:spPr>
          <a:xfrm>
            <a:off x="2163728" y="5755326"/>
            <a:ext cx="423713" cy="218876"/>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0.0</a:t>
            </a:r>
          </a:p>
        </p:txBody>
      </p:sp>
      <p:sp>
        <p:nvSpPr>
          <p:cNvPr id="68" name="tx68"/>
          <p:cNvSpPr/>
          <p:nvPr/>
        </p:nvSpPr>
        <p:spPr>
          <a:xfrm>
            <a:off x="2163728" y="5014962"/>
            <a:ext cx="423713" cy="218876"/>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0.5</a:t>
            </a:r>
          </a:p>
        </p:txBody>
      </p:sp>
      <p:sp>
        <p:nvSpPr>
          <p:cNvPr id="69" name="tx69"/>
          <p:cNvSpPr/>
          <p:nvPr/>
        </p:nvSpPr>
        <p:spPr>
          <a:xfrm>
            <a:off x="2163728" y="4274598"/>
            <a:ext cx="423713" cy="218876"/>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1.0</a:t>
            </a:r>
          </a:p>
        </p:txBody>
      </p:sp>
      <p:sp>
        <p:nvSpPr>
          <p:cNvPr id="70" name="tx70"/>
          <p:cNvSpPr/>
          <p:nvPr/>
        </p:nvSpPr>
        <p:spPr>
          <a:xfrm>
            <a:off x="2163728" y="3535425"/>
            <a:ext cx="423713" cy="217685"/>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1.5</a:t>
            </a:r>
          </a:p>
        </p:txBody>
      </p:sp>
      <p:sp>
        <p:nvSpPr>
          <p:cNvPr id="71" name="tx71"/>
          <p:cNvSpPr/>
          <p:nvPr/>
        </p:nvSpPr>
        <p:spPr>
          <a:xfrm>
            <a:off x="2163728" y="2793076"/>
            <a:ext cx="423713" cy="219670"/>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2.0</a:t>
            </a:r>
          </a:p>
        </p:txBody>
      </p:sp>
      <p:sp>
        <p:nvSpPr>
          <p:cNvPr id="72" name="tx72"/>
          <p:cNvSpPr/>
          <p:nvPr/>
        </p:nvSpPr>
        <p:spPr>
          <a:xfrm>
            <a:off x="2163728" y="2053109"/>
            <a:ext cx="423713" cy="219273"/>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2.5</a:t>
            </a:r>
          </a:p>
        </p:txBody>
      </p:sp>
      <p:sp>
        <p:nvSpPr>
          <p:cNvPr id="73" name="tx73"/>
          <p:cNvSpPr/>
          <p:nvPr/>
        </p:nvSpPr>
        <p:spPr>
          <a:xfrm>
            <a:off x="2163728" y="1312746"/>
            <a:ext cx="423713" cy="219273"/>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3.0</a:t>
            </a:r>
          </a:p>
        </p:txBody>
      </p:sp>
      <p:sp>
        <p:nvSpPr>
          <p:cNvPr id="74" name="pl74"/>
          <p:cNvSpPr/>
          <p:nvPr/>
        </p:nvSpPr>
        <p:spPr>
          <a:xfrm>
            <a:off x="2615277" y="586486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5" name="pl75"/>
          <p:cNvSpPr/>
          <p:nvPr/>
        </p:nvSpPr>
        <p:spPr>
          <a:xfrm>
            <a:off x="2615277" y="512449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6" name="pl76"/>
          <p:cNvSpPr/>
          <p:nvPr/>
        </p:nvSpPr>
        <p:spPr>
          <a:xfrm>
            <a:off x="2615277" y="438413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7" name="pl77"/>
          <p:cNvSpPr/>
          <p:nvPr/>
        </p:nvSpPr>
        <p:spPr>
          <a:xfrm>
            <a:off x="2615277" y="364377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8" name="pl78"/>
          <p:cNvSpPr/>
          <p:nvPr/>
        </p:nvSpPr>
        <p:spPr>
          <a:xfrm>
            <a:off x="2615277" y="290340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9" name="pl79"/>
          <p:cNvSpPr/>
          <p:nvPr/>
        </p:nvSpPr>
        <p:spPr>
          <a:xfrm>
            <a:off x="2615277" y="216304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0" name="pl80"/>
          <p:cNvSpPr/>
          <p:nvPr/>
        </p:nvSpPr>
        <p:spPr>
          <a:xfrm>
            <a:off x="2615277" y="142268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1" name="tx81"/>
          <p:cNvSpPr/>
          <p:nvPr/>
        </p:nvSpPr>
        <p:spPr>
          <a:xfrm rot="16200000">
            <a:off x="938340" y="3531555"/>
            <a:ext cx="2083593" cy="224432"/>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Reaction Time*</a:t>
            </a:r>
          </a:p>
        </p:txBody>
      </p:sp>
      <p:sp>
        <p:nvSpPr>
          <p:cNvPr id="83" name="tx83"/>
          <p:cNvSpPr/>
          <p:nvPr/>
        </p:nvSpPr>
        <p:spPr>
          <a:xfrm>
            <a:off x="3799946" y="341568"/>
            <a:ext cx="1490513" cy="284757"/>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Word Type</a:t>
            </a:r>
          </a:p>
        </p:txBody>
      </p:sp>
      <p:sp>
        <p:nvSpPr>
          <p:cNvPr id="84" name="rc84"/>
          <p:cNvSpPr/>
          <p:nvPr/>
        </p:nvSpPr>
        <p:spPr>
          <a:xfrm>
            <a:off x="5345324" y="407259"/>
            <a:ext cx="219455" cy="219456"/>
          </a:xfrm>
          <a:prstGeom prst="rect">
            <a:avLst/>
          </a:prstGeom>
          <a:solidFill>
            <a:srgbClr val="FFFFFF">
              <a:alpha val="100000"/>
            </a:srgbClr>
          </a:solidFill>
        </p:spPr>
        <p:txBody>
          <a:bodyPr/>
          <a:lstStyle/>
          <a:p>
            <a:endParaRPr/>
          </a:p>
        </p:txBody>
      </p:sp>
      <p:sp>
        <p:nvSpPr>
          <p:cNvPr id="85" name="rc85"/>
          <p:cNvSpPr/>
          <p:nvPr/>
        </p:nvSpPr>
        <p:spPr>
          <a:xfrm>
            <a:off x="5354324" y="416259"/>
            <a:ext cx="201456" cy="201456"/>
          </a:xfrm>
          <a:prstGeom prst="rect">
            <a:avLst/>
          </a:prstGeom>
          <a:solidFill>
            <a:srgbClr val="899DA4">
              <a:alpha val="100000"/>
            </a:srgbClr>
          </a:solidFill>
          <a:ln w="13550" cap="rnd">
            <a:solidFill>
              <a:srgbClr val="000000">
                <a:alpha val="100000"/>
              </a:srgbClr>
            </a:solidFill>
            <a:prstDash val="solid"/>
            <a:miter/>
          </a:ln>
        </p:spPr>
        <p:txBody>
          <a:bodyPr/>
          <a:lstStyle/>
          <a:p>
            <a:endParaRPr/>
          </a:p>
        </p:txBody>
      </p:sp>
      <p:sp>
        <p:nvSpPr>
          <p:cNvPr id="86" name="rc86"/>
          <p:cNvSpPr/>
          <p:nvPr/>
        </p:nvSpPr>
        <p:spPr>
          <a:xfrm>
            <a:off x="7084708" y="407259"/>
            <a:ext cx="219455" cy="219456"/>
          </a:xfrm>
          <a:prstGeom prst="rect">
            <a:avLst/>
          </a:prstGeom>
          <a:solidFill>
            <a:srgbClr val="FFFFFF">
              <a:alpha val="100000"/>
            </a:srgbClr>
          </a:solidFill>
        </p:spPr>
        <p:txBody>
          <a:bodyPr/>
          <a:lstStyle/>
          <a:p>
            <a:endParaRPr/>
          </a:p>
        </p:txBody>
      </p:sp>
      <p:sp>
        <p:nvSpPr>
          <p:cNvPr id="87" name="rc87"/>
          <p:cNvSpPr/>
          <p:nvPr/>
        </p:nvSpPr>
        <p:spPr>
          <a:xfrm>
            <a:off x="7093708" y="416259"/>
            <a:ext cx="201456" cy="201456"/>
          </a:xfrm>
          <a:prstGeom prst="rect">
            <a:avLst/>
          </a:prstGeom>
          <a:solidFill>
            <a:srgbClr val="C93312">
              <a:alpha val="100000"/>
            </a:srgbClr>
          </a:solidFill>
          <a:ln w="13550" cap="rnd">
            <a:solidFill>
              <a:srgbClr val="000000">
                <a:alpha val="100000"/>
              </a:srgbClr>
            </a:solidFill>
            <a:prstDash val="solid"/>
            <a:miter/>
          </a:ln>
        </p:spPr>
        <p:txBody>
          <a:bodyPr/>
          <a:lstStyle/>
          <a:p>
            <a:endParaRPr/>
          </a:p>
        </p:txBody>
      </p:sp>
      <p:sp>
        <p:nvSpPr>
          <p:cNvPr id="88" name="tx88"/>
          <p:cNvSpPr/>
          <p:nvPr/>
        </p:nvSpPr>
        <p:spPr>
          <a:xfrm>
            <a:off x="5592212" y="401496"/>
            <a:ext cx="1465064" cy="224829"/>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+Harmless</a:t>
            </a:r>
          </a:p>
        </p:txBody>
      </p:sp>
      <p:sp>
        <p:nvSpPr>
          <p:cNvPr id="89" name="tx89"/>
          <p:cNvSpPr/>
          <p:nvPr/>
        </p:nvSpPr>
        <p:spPr>
          <a:xfrm>
            <a:off x="7331596" y="398321"/>
            <a:ext cx="1482625" cy="228004"/>
          </a:xfrm>
          <a:prstGeom prst="rect">
            <a:avLst/>
          </a:prstGeom>
          <a:noFill/>
        </p:spPr>
        <p:txBody>
          <a:bodyPr wrap="none" lIns="0" tIns="0" rIns="0" bIns="0" anchor="ctr" anchorCtr="1"/>
          <a:lstStyle/>
          <a:p>
            <a:pPr marL="0" marR="0" indent="0" algn="l">
              <a:lnSpc>
                <a:spcPts val="2400"/>
              </a:lnSpc>
              <a:spcBef>
                <a:spcPts val="0"/>
              </a:spcBef>
              <a:spcAft>
                <a:spcPts val="0"/>
              </a:spcAft>
            </a:pPr>
            <a:r>
              <a:rPr sz="2400">
                <a:solidFill>
                  <a:srgbClr val="000000">
                    <a:alpha val="100000"/>
                  </a:srgbClr>
                </a:solidFill>
                <a:latin typeface="Helvetica"/>
                <a:cs typeface="Helvetica"/>
              </a:rPr>
              <a:t>+Infectious</a:t>
            </a:r>
          </a:p>
        </p:txBody>
      </p:sp>
      <p:sp>
        <p:nvSpPr>
          <p:cNvPr id="90" name="TextBox 89"/>
          <p:cNvSpPr txBox="1"/>
          <p:nvPr/>
        </p:nvSpPr>
        <p:spPr>
          <a:xfrm>
            <a:off x="74375" y="6505688"/>
            <a:ext cx="7165744" cy="307777"/>
          </a:xfrm>
          <a:prstGeom prst="rect">
            <a:avLst/>
          </a:prstGeom>
          <a:noFill/>
        </p:spPr>
        <p:txBody>
          <a:bodyPr wrap="none" rtlCol="0">
            <a:spAutoFit/>
          </a:bodyPr>
          <a:lstStyle/>
          <a:p>
            <a:r>
              <a:rPr lang="en-US" sz="1400" dirty="0" smtClean="0"/>
              <a:t>* REACTION TIME IS STANDARDIZED BY BLOCK </a:t>
            </a:r>
            <a:r>
              <a:rPr lang="en-US" sz="1400" dirty="0" smtClean="0">
                <a:solidFill>
                  <a:srgbClr val="C00000"/>
                </a:solidFill>
              </a:rPr>
              <a:t>WOLSIEFER, WESTFALL, &amp; JUDD, 2016</a:t>
            </a:r>
            <a:endParaRPr lang="en-US" sz="1400" dirty="0">
              <a:solidFill>
                <a:srgbClr val="C00000"/>
              </a:solidFill>
            </a:endParaRPr>
          </a:p>
        </p:txBody>
      </p:sp>
      <p:sp>
        <p:nvSpPr>
          <p:cNvPr id="91" name="TextBox 90"/>
          <p:cNvSpPr txBox="1"/>
          <p:nvPr/>
        </p:nvSpPr>
        <p:spPr>
          <a:xfrm>
            <a:off x="7804902" y="6506780"/>
            <a:ext cx="4387098" cy="307777"/>
          </a:xfrm>
          <a:prstGeom prst="rect">
            <a:avLst/>
          </a:prstGeom>
          <a:noFill/>
        </p:spPr>
        <p:txBody>
          <a:bodyPr wrap="none" rtlCol="0">
            <a:spAutoFit/>
          </a:bodyPr>
          <a:lstStyle/>
          <a:p>
            <a:r>
              <a:rPr lang="en-US" sz="1400" smtClean="0"/>
              <a:t>ERROR BARS REFLECT 95% CONFIDENCE INTERVALS</a:t>
            </a:r>
            <a:endParaRPr lang="en-US" sz="1400" dirty="0">
              <a:solidFill>
                <a:srgbClr val="C00000"/>
              </a:solidFill>
            </a:endParaRPr>
          </a:p>
        </p:txBody>
      </p:sp>
      <p:sp>
        <p:nvSpPr>
          <p:cNvPr id="92" name="TextBox 91"/>
          <p:cNvSpPr txBox="1"/>
          <p:nvPr/>
        </p:nvSpPr>
        <p:spPr>
          <a:xfrm>
            <a:off x="65525" y="71381"/>
            <a:ext cx="3431709" cy="369332"/>
          </a:xfrm>
          <a:prstGeom prst="rect">
            <a:avLst/>
          </a:prstGeom>
          <a:noFill/>
        </p:spPr>
        <p:txBody>
          <a:bodyPr wrap="none" rtlCol="0">
            <a:spAutoFit/>
          </a:bodyPr>
          <a:lstStyle/>
          <a:p>
            <a:r>
              <a:rPr lang="en-US" dirty="0" smtClean="0"/>
              <a:t>Incongruent </a:t>
            </a:r>
            <a:r>
              <a:rPr lang="mr-IN" dirty="0" smtClean="0"/>
              <a:t>–</a:t>
            </a:r>
            <a:r>
              <a:rPr lang="en-US" dirty="0" smtClean="0"/>
              <a:t> Congruent, </a:t>
            </a:r>
            <a:r>
              <a:rPr lang="en-US" i="1" dirty="0" smtClean="0"/>
              <a:t>p</a:t>
            </a:r>
            <a:r>
              <a:rPr lang="en-US" dirty="0" smtClean="0"/>
              <a:t> &lt; .001</a:t>
            </a:r>
            <a:endParaRPr lang="en-US" dirty="0"/>
          </a:p>
        </p:txBody>
      </p:sp>
      <p:sp>
        <p:nvSpPr>
          <p:cNvPr id="93" name="TextBox 92"/>
          <p:cNvSpPr txBox="1"/>
          <p:nvPr/>
        </p:nvSpPr>
        <p:spPr>
          <a:xfrm>
            <a:off x="67024" y="431078"/>
            <a:ext cx="3203890" cy="369332"/>
          </a:xfrm>
          <a:prstGeom prst="rect">
            <a:avLst/>
          </a:prstGeom>
          <a:noFill/>
        </p:spPr>
        <p:txBody>
          <a:bodyPr wrap="none" rtlCol="0">
            <a:spAutoFit/>
          </a:bodyPr>
          <a:lstStyle/>
          <a:p>
            <a:r>
              <a:rPr lang="en-US" dirty="0" smtClean="0"/>
              <a:t>Congruent x Face Type, </a:t>
            </a:r>
            <a:r>
              <a:rPr lang="en-US" i="1" dirty="0" smtClean="0"/>
              <a:t>p</a:t>
            </a:r>
            <a:r>
              <a:rPr lang="en-US" dirty="0" smtClean="0"/>
              <a:t> &lt; .001</a:t>
            </a:r>
            <a:endParaRPr lang="en-US" dirty="0"/>
          </a:p>
        </p:txBody>
      </p:sp>
    </p:spTree>
    <p:extLst>
      <p:ext uri="{BB962C8B-B14F-4D97-AF65-F5344CB8AC3E}">
        <p14:creationId xmlns:p14="http://schemas.microsoft.com/office/powerpoint/2010/main" val="147805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l6"/>
          <p:cNvSpPr/>
          <p:nvPr/>
        </p:nvSpPr>
        <p:spPr>
          <a:xfrm>
            <a:off x="2504103" y="2491398"/>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7" name="pl7"/>
          <p:cNvSpPr/>
          <p:nvPr/>
        </p:nvSpPr>
        <p:spPr>
          <a:xfrm>
            <a:off x="2504103" y="2004504"/>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8" name="pl8"/>
          <p:cNvSpPr/>
          <p:nvPr/>
        </p:nvSpPr>
        <p:spPr>
          <a:xfrm>
            <a:off x="2504103" y="1517610"/>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9" name="pl9"/>
          <p:cNvSpPr/>
          <p:nvPr/>
        </p:nvSpPr>
        <p:spPr>
          <a:xfrm>
            <a:off x="2504103" y="2734845"/>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0" name="pl10"/>
          <p:cNvSpPr/>
          <p:nvPr/>
        </p:nvSpPr>
        <p:spPr>
          <a:xfrm>
            <a:off x="2504103" y="2247951"/>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1" name="pl11"/>
          <p:cNvSpPr/>
          <p:nvPr/>
        </p:nvSpPr>
        <p:spPr>
          <a:xfrm>
            <a:off x="2504103" y="1761057"/>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2" name="pl12"/>
          <p:cNvSpPr/>
          <p:nvPr/>
        </p:nvSpPr>
        <p:spPr>
          <a:xfrm>
            <a:off x="2504103" y="1274163"/>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3" name="pl13"/>
          <p:cNvSpPr/>
          <p:nvPr/>
        </p:nvSpPr>
        <p:spPr>
          <a:xfrm>
            <a:off x="3645957" y="1201129"/>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14" name="rc14"/>
          <p:cNvSpPr/>
          <p:nvPr/>
        </p:nvSpPr>
        <p:spPr>
          <a:xfrm>
            <a:off x="3645957" y="1519369"/>
            <a:ext cx="1027668" cy="1215475"/>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5" name="rc15"/>
          <p:cNvSpPr/>
          <p:nvPr/>
        </p:nvSpPr>
        <p:spPr>
          <a:xfrm>
            <a:off x="2618288" y="1901309"/>
            <a:ext cx="1027668" cy="833535"/>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6" name="pl16"/>
          <p:cNvSpPr/>
          <p:nvPr/>
        </p:nvSpPr>
        <p:spPr>
          <a:xfrm>
            <a:off x="4102698" y="1446024"/>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7" name="pl17"/>
          <p:cNvSpPr/>
          <p:nvPr/>
        </p:nvSpPr>
        <p:spPr>
          <a:xfrm>
            <a:off x="4159791" y="1446024"/>
            <a:ext cx="0" cy="146690"/>
          </a:xfrm>
          <a:custGeom>
            <a:avLst/>
            <a:gdLst/>
            <a:ahLst/>
            <a:cxnLst/>
            <a:rect l="0" t="0" r="0" b="0"/>
            <a:pathLst>
              <a:path h="146690">
                <a:moveTo>
                  <a:pt x="0" y="0"/>
                </a:moveTo>
                <a:lnTo>
                  <a:pt x="0" y="146690"/>
                </a:lnTo>
              </a:path>
            </a:pathLst>
          </a:custGeom>
          <a:ln w="13550" cap="flat">
            <a:solidFill>
              <a:srgbClr val="000000">
                <a:alpha val="100000"/>
              </a:srgbClr>
            </a:solidFill>
            <a:prstDash val="solid"/>
            <a:round/>
          </a:ln>
        </p:spPr>
        <p:txBody>
          <a:bodyPr/>
          <a:lstStyle/>
          <a:p>
            <a:endParaRPr/>
          </a:p>
        </p:txBody>
      </p:sp>
      <p:sp>
        <p:nvSpPr>
          <p:cNvPr id="18" name="pl18"/>
          <p:cNvSpPr/>
          <p:nvPr/>
        </p:nvSpPr>
        <p:spPr>
          <a:xfrm>
            <a:off x="4102698" y="1592715"/>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9" name="pl19"/>
          <p:cNvSpPr/>
          <p:nvPr/>
        </p:nvSpPr>
        <p:spPr>
          <a:xfrm>
            <a:off x="3075030" y="1839240"/>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20" name="pl20"/>
          <p:cNvSpPr/>
          <p:nvPr/>
        </p:nvSpPr>
        <p:spPr>
          <a:xfrm>
            <a:off x="3132123" y="1839240"/>
            <a:ext cx="0" cy="124138"/>
          </a:xfrm>
          <a:custGeom>
            <a:avLst/>
            <a:gdLst/>
            <a:ahLst/>
            <a:cxnLst/>
            <a:rect l="0" t="0" r="0" b="0"/>
            <a:pathLst>
              <a:path h="124138">
                <a:moveTo>
                  <a:pt x="0" y="0"/>
                </a:moveTo>
                <a:lnTo>
                  <a:pt x="0" y="124138"/>
                </a:lnTo>
              </a:path>
            </a:pathLst>
          </a:custGeom>
          <a:ln w="13550" cap="flat">
            <a:solidFill>
              <a:srgbClr val="000000">
                <a:alpha val="100000"/>
              </a:srgbClr>
            </a:solidFill>
            <a:prstDash val="solid"/>
            <a:round/>
          </a:ln>
        </p:spPr>
        <p:txBody>
          <a:bodyPr/>
          <a:lstStyle/>
          <a:p>
            <a:endParaRPr/>
          </a:p>
        </p:txBody>
      </p:sp>
      <p:sp>
        <p:nvSpPr>
          <p:cNvPr id="21" name="pl21"/>
          <p:cNvSpPr/>
          <p:nvPr/>
        </p:nvSpPr>
        <p:spPr>
          <a:xfrm>
            <a:off x="3075030" y="1963378"/>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22" name="rc22"/>
          <p:cNvSpPr/>
          <p:nvPr/>
        </p:nvSpPr>
        <p:spPr>
          <a:xfrm>
            <a:off x="2504103" y="1201129"/>
            <a:ext cx="2283707" cy="1606749"/>
          </a:xfrm>
          <a:prstGeom prst="rect">
            <a:avLst/>
          </a:prstGeom>
          <a:ln w="13550" cap="rnd">
            <a:solidFill>
              <a:srgbClr val="333333">
                <a:alpha val="100000"/>
              </a:srgbClr>
            </a:solidFill>
            <a:prstDash val="solid"/>
            <a:round/>
          </a:ln>
        </p:spPr>
        <p:txBody>
          <a:bodyPr/>
          <a:lstStyle/>
          <a:p>
            <a:endParaRPr/>
          </a:p>
        </p:txBody>
      </p:sp>
      <p:sp>
        <p:nvSpPr>
          <p:cNvPr id="24" name="pl24"/>
          <p:cNvSpPr/>
          <p:nvPr/>
        </p:nvSpPr>
        <p:spPr>
          <a:xfrm>
            <a:off x="2504103" y="4167736"/>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25" name="pl25"/>
          <p:cNvSpPr/>
          <p:nvPr/>
        </p:nvSpPr>
        <p:spPr>
          <a:xfrm>
            <a:off x="2504103" y="3680842"/>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26" name="pl26"/>
          <p:cNvSpPr/>
          <p:nvPr/>
        </p:nvSpPr>
        <p:spPr>
          <a:xfrm>
            <a:off x="2504103" y="3193949"/>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27" name="pl27"/>
          <p:cNvSpPr/>
          <p:nvPr/>
        </p:nvSpPr>
        <p:spPr>
          <a:xfrm>
            <a:off x="2504103" y="4411183"/>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28" name="pl28"/>
          <p:cNvSpPr/>
          <p:nvPr/>
        </p:nvSpPr>
        <p:spPr>
          <a:xfrm>
            <a:off x="2504103" y="3924289"/>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29" name="pl29"/>
          <p:cNvSpPr/>
          <p:nvPr/>
        </p:nvSpPr>
        <p:spPr>
          <a:xfrm>
            <a:off x="2504103" y="3437396"/>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30" name="pl30"/>
          <p:cNvSpPr/>
          <p:nvPr/>
        </p:nvSpPr>
        <p:spPr>
          <a:xfrm>
            <a:off x="2504103" y="2950502"/>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31" name="pl31"/>
          <p:cNvSpPr/>
          <p:nvPr/>
        </p:nvSpPr>
        <p:spPr>
          <a:xfrm>
            <a:off x="3645957" y="2877468"/>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32" name="rc32"/>
          <p:cNvSpPr/>
          <p:nvPr/>
        </p:nvSpPr>
        <p:spPr>
          <a:xfrm>
            <a:off x="3645957" y="3166538"/>
            <a:ext cx="1027668" cy="1244645"/>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33" name="rc33"/>
          <p:cNvSpPr/>
          <p:nvPr/>
        </p:nvSpPr>
        <p:spPr>
          <a:xfrm>
            <a:off x="2618288" y="3366636"/>
            <a:ext cx="1027668" cy="1044547"/>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34" name="pl34"/>
          <p:cNvSpPr/>
          <p:nvPr/>
        </p:nvSpPr>
        <p:spPr>
          <a:xfrm>
            <a:off x="4102698" y="3095527"/>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35" name="pl35"/>
          <p:cNvSpPr/>
          <p:nvPr/>
        </p:nvSpPr>
        <p:spPr>
          <a:xfrm>
            <a:off x="4159791" y="3095527"/>
            <a:ext cx="0" cy="142021"/>
          </a:xfrm>
          <a:custGeom>
            <a:avLst/>
            <a:gdLst/>
            <a:ahLst/>
            <a:cxnLst/>
            <a:rect l="0" t="0" r="0" b="0"/>
            <a:pathLst>
              <a:path h="142021">
                <a:moveTo>
                  <a:pt x="0" y="0"/>
                </a:moveTo>
                <a:lnTo>
                  <a:pt x="0" y="142021"/>
                </a:lnTo>
              </a:path>
            </a:pathLst>
          </a:custGeom>
          <a:ln w="13550" cap="flat">
            <a:solidFill>
              <a:srgbClr val="000000">
                <a:alpha val="100000"/>
              </a:srgbClr>
            </a:solidFill>
            <a:prstDash val="solid"/>
            <a:round/>
          </a:ln>
        </p:spPr>
        <p:txBody>
          <a:bodyPr/>
          <a:lstStyle/>
          <a:p>
            <a:endParaRPr/>
          </a:p>
        </p:txBody>
      </p:sp>
      <p:sp>
        <p:nvSpPr>
          <p:cNvPr id="36" name="pl36"/>
          <p:cNvSpPr/>
          <p:nvPr/>
        </p:nvSpPr>
        <p:spPr>
          <a:xfrm>
            <a:off x="4102698" y="3237549"/>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37" name="pl37"/>
          <p:cNvSpPr/>
          <p:nvPr/>
        </p:nvSpPr>
        <p:spPr>
          <a:xfrm>
            <a:off x="3075030" y="3306693"/>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38" name="pl38"/>
          <p:cNvSpPr/>
          <p:nvPr/>
        </p:nvSpPr>
        <p:spPr>
          <a:xfrm>
            <a:off x="3132123" y="3306693"/>
            <a:ext cx="0" cy="119885"/>
          </a:xfrm>
          <a:custGeom>
            <a:avLst/>
            <a:gdLst/>
            <a:ahLst/>
            <a:cxnLst/>
            <a:rect l="0" t="0" r="0" b="0"/>
            <a:pathLst>
              <a:path h="119885">
                <a:moveTo>
                  <a:pt x="0" y="0"/>
                </a:moveTo>
                <a:lnTo>
                  <a:pt x="0" y="119885"/>
                </a:lnTo>
              </a:path>
            </a:pathLst>
          </a:custGeom>
          <a:ln w="13550" cap="flat">
            <a:solidFill>
              <a:srgbClr val="000000">
                <a:alpha val="100000"/>
              </a:srgbClr>
            </a:solidFill>
            <a:prstDash val="solid"/>
            <a:round/>
          </a:ln>
        </p:spPr>
        <p:txBody>
          <a:bodyPr/>
          <a:lstStyle/>
          <a:p>
            <a:endParaRPr/>
          </a:p>
        </p:txBody>
      </p:sp>
      <p:sp>
        <p:nvSpPr>
          <p:cNvPr id="39" name="pl39"/>
          <p:cNvSpPr/>
          <p:nvPr/>
        </p:nvSpPr>
        <p:spPr>
          <a:xfrm>
            <a:off x="3075030" y="3426579"/>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40" name="rc40"/>
          <p:cNvSpPr/>
          <p:nvPr/>
        </p:nvSpPr>
        <p:spPr>
          <a:xfrm>
            <a:off x="2504103" y="2877468"/>
            <a:ext cx="2283707" cy="1606749"/>
          </a:xfrm>
          <a:prstGeom prst="rect">
            <a:avLst/>
          </a:prstGeom>
          <a:ln w="13550" cap="rnd">
            <a:solidFill>
              <a:srgbClr val="333333">
                <a:alpha val="100000"/>
              </a:srgbClr>
            </a:solidFill>
            <a:prstDash val="solid"/>
            <a:round/>
          </a:ln>
        </p:spPr>
        <p:txBody>
          <a:bodyPr/>
          <a:lstStyle/>
          <a:p>
            <a:endParaRPr/>
          </a:p>
        </p:txBody>
      </p:sp>
      <p:sp>
        <p:nvSpPr>
          <p:cNvPr id="42" name="pl42"/>
          <p:cNvSpPr/>
          <p:nvPr/>
        </p:nvSpPr>
        <p:spPr>
          <a:xfrm>
            <a:off x="2504103" y="5844075"/>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43" name="pl43"/>
          <p:cNvSpPr/>
          <p:nvPr/>
        </p:nvSpPr>
        <p:spPr>
          <a:xfrm>
            <a:off x="2504103" y="5357181"/>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44" name="pl44"/>
          <p:cNvSpPr/>
          <p:nvPr/>
        </p:nvSpPr>
        <p:spPr>
          <a:xfrm>
            <a:off x="2504103" y="4870287"/>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45" name="pl45"/>
          <p:cNvSpPr/>
          <p:nvPr/>
        </p:nvSpPr>
        <p:spPr>
          <a:xfrm>
            <a:off x="2504103" y="6087522"/>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46" name="pl46"/>
          <p:cNvSpPr/>
          <p:nvPr/>
        </p:nvSpPr>
        <p:spPr>
          <a:xfrm>
            <a:off x="2504103" y="5600628"/>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47" name="pl47"/>
          <p:cNvSpPr/>
          <p:nvPr/>
        </p:nvSpPr>
        <p:spPr>
          <a:xfrm>
            <a:off x="2504103" y="5113734"/>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48" name="pl48"/>
          <p:cNvSpPr/>
          <p:nvPr/>
        </p:nvSpPr>
        <p:spPr>
          <a:xfrm>
            <a:off x="2504103" y="4626840"/>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49" name="pl49"/>
          <p:cNvSpPr/>
          <p:nvPr/>
        </p:nvSpPr>
        <p:spPr>
          <a:xfrm>
            <a:off x="3645957" y="4553806"/>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50" name="rc50"/>
          <p:cNvSpPr/>
          <p:nvPr/>
        </p:nvSpPr>
        <p:spPr>
          <a:xfrm>
            <a:off x="2504103" y="4553806"/>
            <a:ext cx="2283707" cy="1606749"/>
          </a:xfrm>
          <a:prstGeom prst="rect">
            <a:avLst/>
          </a:prstGeom>
          <a:ln w="13550" cap="rnd">
            <a:solidFill>
              <a:srgbClr val="333333">
                <a:alpha val="100000"/>
              </a:srgbClr>
            </a:solidFill>
            <a:prstDash val="solid"/>
            <a:round/>
          </a:ln>
        </p:spPr>
        <p:txBody>
          <a:bodyPr/>
          <a:lstStyle/>
          <a:p>
            <a:endParaRPr/>
          </a:p>
        </p:txBody>
      </p:sp>
      <p:sp>
        <p:nvSpPr>
          <p:cNvPr id="52" name="pl52"/>
          <p:cNvSpPr/>
          <p:nvPr/>
        </p:nvSpPr>
        <p:spPr>
          <a:xfrm>
            <a:off x="4857400" y="2491398"/>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53" name="pl53"/>
          <p:cNvSpPr/>
          <p:nvPr/>
        </p:nvSpPr>
        <p:spPr>
          <a:xfrm>
            <a:off x="4857400" y="2004504"/>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54" name="pl54"/>
          <p:cNvSpPr/>
          <p:nvPr/>
        </p:nvSpPr>
        <p:spPr>
          <a:xfrm>
            <a:off x="4857400" y="1517610"/>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55" name="pl55"/>
          <p:cNvSpPr/>
          <p:nvPr/>
        </p:nvSpPr>
        <p:spPr>
          <a:xfrm>
            <a:off x="4857400" y="2734845"/>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56" name="pl56"/>
          <p:cNvSpPr/>
          <p:nvPr/>
        </p:nvSpPr>
        <p:spPr>
          <a:xfrm>
            <a:off x="4857400" y="2247951"/>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57" name="pl57"/>
          <p:cNvSpPr/>
          <p:nvPr/>
        </p:nvSpPr>
        <p:spPr>
          <a:xfrm>
            <a:off x="4857400" y="1761057"/>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58" name="pl58"/>
          <p:cNvSpPr/>
          <p:nvPr/>
        </p:nvSpPr>
        <p:spPr>
          <a:xfrm>
            <a:off x="4857400" y="1274163"/>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59" name="pl59"/>
          <p:cNvSpPr/>
          <p:nvPr/>
        </p:nvSpPr>
        <p:spPr>
          <a:xfrm>
            <a:off x="5999254" y="1201129"/>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60" name="rc60"/>
          <p:cNvSpPr/>
          <p:nvPr/>
        </p:nvSpPr>
        <p:spPr>
          <a:xfrm>
            <a:off x="5999254" y="1939331"/>
            <a:ext cx="1027668" cy="795513"/>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61" name="rc61"/>
          <p:cNvSpPr/>
          <p:nvPr/>
        </p:nvSpPr>
        <p:spPr>
          <a:xfrm>
            <a:off x="4971585" y="1544966"/>
            <a:ext cx="1027668" cy="1189878"/>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62" name="pl62"/>
          <p:cNvSpPr/>
          <p:nvPr/>
        </p:nvSpPr>
        <p:spPr>
          <a:xfrm>
            <a:off x="6455995" y="1877213"/>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63" name="pl63"/>
          <p:cNvSpPr/>
          <p:nvPr/>
        </p:nvSpPr>
        <p:spPr>
          <a:xfrm>
            <a:off x="6513088" y="1877213"/>
            <a:ext cx="0" cy="124237"/>
          </a:xfrm>
          <a:custGeom>
            <a:avLst/>
            <a:gdLst/>
            <a:ahLst/>
            <a:cxnLst/>
            <a:rect l="0" t="0" r="0" b="0"/>
            <a:pathLst>
              <a:path h="124237">
                <a:moveTo>
                  <a:pt x="0" y="0"/>
                </a:moveTo>
                <a:lnTo>
                  <a:pt x="0" y="124237"/>
                </a:lnTo>
              </a:path>
            </a:pathLst>
          </a:custGeom>
          <a:ln w="13550" cap="flat">
            <a:solidFill>
              <a:srgbClr val="000000">
                <a:alpha val="100000"/>
              </a:srgbClr>
            </a:solidFill>
            <a:prstDash val="solid"/>
            <a:round/>
          </a:ln>
        </p:spPr>
        <p:txBody>
          <a:bodyPr/>
          <a:lstStyle/>
          <a:p>
            <a:endParaRPr/>
          </a:p>
        </p:txBody>
      </p:sp>
      <p:sp>
        <p:nvSpPr>
          <p:cNvPr id="64" name="pl64"/>
          <p:cNvSpPr/>
          <p:nvPr/>
        </p:nvSpPr>
        <p:spPr>
          <a:xfrm>
            <a:off x="6455995" y="2001450"/>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65" name="pl65"/>
          <p:cNvSpPr/>
          <p:nvPr/>
        </p:nvSpPr>
        <p:spPr>
          <a:xfrm>
            <a:off x="5428327" y="1471629"/>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66" name="pl66"/>
          <p:cNvSpPr/>
          <p:nvPr/>
        </p:nvSpPr>
        <p:spPr>
          <a:xfrm>
            <a:off x="5485419" y="1471629"/>
            <a:ext cx="0" cy="146674"/>
          </a:xfrm>
          <a:custGeom>
            <a:avLst/>
            <a:gdLst/>
            <a:ahLst/>
            <a:cxnLst/>
            <a:rect l="0" t="0" r="0" b="0"/>
            <a:pathLst>
              <a:path h="146674">
                <a:moveTo>
                  <a:pt x="0" y="0"/>
                </a:moveTo>
                <a:lnTo>
                  <a:pt x="0" y="146674"/>
                </a:lnTo>
              </a:path>
            </a:pathLst>
          </a:custGeom>
          <a:ln w="13550" cap="flat">
            <a:solidFill>
              <a:srgbClr val="000000">
                <a:alpha val="100000"/>
              </a:srgbClr>
            </a:solidFill>
            <a:prstDash val="solid"/>
            <a:round/>
          </a:ln>
        </p:spPr>
        <p:txBody>
          <a:bodyPr/>
          <a:lstStyle/>
          <a:p>
            <a:endParaRPr/>
          </a:p>
        </p:txBody>
      </p:sp>
      <p:sp>
        <p:nvSpPr>
          <p:cNvPr id="67" name="pl67"/>
          <p:cNvSpPr/>
          <p:nvPr/>
        </p:nvSpPr>
        <p:spPr>
          <a:xfrm>
            <a:off x="5428327" y="1618303"/>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68" name="rc68"/>
          <p:cNvSpPr/>
          <p:nvPr/>
        </p:nvSpPr>
        <p:spPr>
          <a:xfrm>
            <a:off x="4857400" y="1201129"/>
            <a:ext cx="2283707" cy="1606749"/>
          </a:xfrm>
          <a:prstGeom prst="rect">
            <a:avLst/>
          </a:prstGeom>
          <a:ln w="13550" cap="rnd">
            <a:solidFill>
              <a:srgbClr val="333333">
                <a:alpha val="100000"/>
              </a:srgbClr>
            </a:solidFill>
            <a:prstDash val="solid"/>
            <a:round/>
          </a:ln>
        </p:spPr>
        <p:txBody>
          <a:bodyPr/>
          <a:lstStyle/>
          <a:p>
            <a:endParaRPr/>
          </a:p>
        </p:txBody>
      </p:sp>
      <p:sp>
        <p:nvSpPr>
          <p:cNvPr id="70" name="pl70"/>
          <p:cNvSpPr/>
          <p:nvPr/>
        </p:nvSpPr>
        <p:spPr>
          <a:xfrm>
            <a:off x="4857400" y="4167736"/>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71" name="pl71"/>
          <p:cNvSpPr/>
          <p:nvPr/>
        </p:nvSpPr>
        <p:spPr>
          <a:xfrm>
            <a:off x="4857400" y="3680842"/>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72" name="pl72"/>
          <p:cNvSpPr/>
          <p:nvPr/>
        </p:nvSpPr>
        <p:spPr>
          <a:xfrm>
            <a:off x="4857400" y="3193949"/>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73" name="pl73"/>
          <p:cNvSpPr/>
          <p:nvPr/>
        </p:nvSpPr>
        <p:spPr>
          <a:xfrm>
            <a:off x="4857400" y="4411183"/>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74" name="pl74"/>
          <p:cNvSpPr/>
          <p:nvPr/>
        </p:nvSpPr>
        <p:spPr>
          <a:xfrm>
            <a:off x="4857400" y="3924289"/>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75" name="pl75"/>
          <p:cNvSpPr/>
          <p:nvPr/>
        </p:nvSpPr>
        <p:spPr>
          <a:xfrm>
            <a:off x="4857400" y="3437396"/>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76" name="pl76"/>
          <p:cNvSpPr/>
          <p:nvPr/>
        </p:nvSpPr>
        <p:spPr>
          <a:xfrm>
            <a:off x="4857400" y="2950502"/>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77" name="pl77"/>
          <p:cNvSpPr/>
          <p:nvPr/>
        </p:nvSpPr>
        <p:spPr>
          <a:xfrm>
            <a:off x="5999254" y="2877468"/>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78" name="rc78"/>
          <p:cNvSpPr/>
          <p:nvPr/>
        </p:nvSpPr>
        <p:spPr>
          <a:xfrm>
            <a:off x="4857400" y="2877468"/>
            <a:ext cx="2283707" cy="1606749"/>
          </a:xfrm>
          <a:prstGeom prst="rect">
            <a:avLst/>
          </a:prstGeom>
          <a:ln w="13550" cap="rnd">
            <a:solidFill>
              <a:srgbClr val="333333">
                <a:alpha val="100000"/>
              </a:srgbClr>
            </a:solidFill>
            <a:prstDash val="solid"/>
            <a:round/>
          </a:ln>
        </p:spPr>
        <p:txBody>
          <a:bodyPr/>
          <a:lstStyle/>
          <a:p>
            <a:endParaRPr/>
          </a:p>
        </p:txBody>
      </p:sp>
      <p:sp>
        <p:nvSpPr>
          <p:cNvPr id="80" name="pl80"/>
          <p:cNvSpPr/>
          <p:nvPr/>
        </p:nvSpPr>
        <p:spPr>
          <a:xfrm>
            <a:off x="4857400" y="5844075"/>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81" name="pl81"/>
          <p:cNvSpPr/>
          <p:nvPr/>
        </p:nvSpPr>
        <p:spPr>
          <a:xfrm>
            <a:off x="4857400" y="5357181"/>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82" name="pl82"/>
          <p:cNvSpPr/>
          <p:nvPr/>
        </p:nvSpPr>
        <p:spPr>
          <a:xfrm>
            <a:off x="4857400" y="4870287"/>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83" name="pl83"/>
          <p:cNvSpPr/>
          <p:nvPr/>
        </p:nvSpPr>
        <p:spPr>
          <a:xfrm>
            <a:off x="4857400" y="6087522"/>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84" name="pl84"/>
          <p:cNvSpPr/>
          <p:nvPr/>
        </p:nvSpPr>
        <p:spPr>
          <a:xfrm>
            <a:off x="4857400" y="5600628"/>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85" name="pl85"/>
          <p:cNvSpPr/>
          <p:nvPr/>
        </p:nvSpPr>
        <p:spPr>
          <a:xfrm>
            <a:off x="4857400" y="5113734"/>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86" name="pl86"/>
          <p:cNvSpPr/>
          <p:nvPr/>
        </p:nvSpPr>
        <p:spPr>
          <a:xfrm>
            <a:off x="4857400" y="4626840"/>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87" name="pl87"/>
          <p:cNvSpPr/>
          <p:nvPr/>
        </p:nvSpPr>
        <p:spPr>
          <a:xfrm>
            <a:off x="5999254" y="4553806"/>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88" name="rc88"/>
          <p:cNvSpPr/>
          <p:nvPr/>
        </p:nvSpPr>
        <p:spPr>
          <a:xfrm>
            <a:off x="5999254" y="5083505"/>
            <a:ext cx="1027668" cy="1004016"/>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89" name="rc89"/>
          <p:cNvSpPr/>
          <p:nvPr/>
        </p:nvSpPr>
        <p:spPr>
          <a:xfrm>
            <a:off x="4971585" y="4906993"/>
            <a:ext cx="1027668" cy="1180528"/>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90" name="pl90"/>
          <p:cNvSpPr/>
          <p:nvPr/>
        </p:nvSpPr>
        <p:spPr>
          <a:xfrm>
            <a:off x="6455995" y="5046363"/>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91" name="pl91"/>
          <p:cNvSpPr/>
          <p:nvPr/>
        </p:nvSpPr>
        <p:spPr>
          <a:xfrm>
            <a:off x="6513088" y="5046363"/>
            <a:ext cx="0" cy="74284"/>
          </a:xfrm>
          <a:custGeom>
            <a:avLst/>
            <a:gdLst/>
            <a:ahLst/>
            <a:cxnLst/>
            <a:rect l="0" t="0" r="0" b="0"/>
            <a:pathLst>
              <a:path h="74284">
                <a:moveTo>
                  <a:pt x="0" y="0"/>
                </a:moveTo>
                <a:lnTo>
                  <a:pt x="0" y="74284"/>
                </a:lnTo>
              </a:path>
            </a:pathLst>
          </a:custGeom>
          <a:ln w="13550" cap="flat">
            <a:solidFill>
              <a:srgbClr val="000000">
                <a:alpha val="100000"/>
              </a:srgbClr>
            </a:solidFill>
            <a:prstDash val="solid"/>
            <a:round/>
          </a:ln>
        </p:spPr>
        <p:txBody>
          <a:bodyPr/>
          <a:lstStyle/>
          <a:p>
            <a:endParaRPr/>
          </a:p>
        </p:txBody>
      </p:sp>
      <p:sp>
        <p:nvSpPr>
          <p:cNvPr id="92" name="pl92"/>
          <p:cNvSpPr/>
          <p:nvPr/>
        </p:nvSpPr>
        <p:spPr>
          <a:xfrm>
            <a:off x="6455995" y="5120647"/>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93" name="pl93"/>
          <p:cNvSpPr/>
          <p:nvPr/>
        </p:nvSpPr>
        <p:spPr>
          <a:xfrm>
            <a:off x="5428327" y="4867571"/>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94" name="pl94"/>
          <p:cNvSpPr/>
          <p:nvPr/>
        </p:nvSpPr>
        <p:spPr>
          <a:xfrm>
            <a:off x="5485419" y="4867571"/>
            <a:ext cx="0" cy="78843"/>
          </a:xfrm>
          <a:custGeom>
            <a:avLst/>
            <a:gdLst/>
            <a:ahLst/>
            <a:cxnLst/>
            <a:rect l="0" t="0" r="0" b="0"/>
            <a:pathLst>
              <a:path h="78843">
                <a:moveTo>
                  <a:pt x="0" y="0"/>
                </a:moveTo>
                <a:lnTo>
                  <a:pt x="0" y="78843"/>
                </a:lnTo>
              </a:path>
            </a:pathLst>
          </a:custGeom>
          <a:ln w="13550" cap="flat">
            <a:solidFill>
              <a:srgbClr val="000000">
                <a:alpha val="100000"/>
              </a:srgbClr>
            </a:solidFill>
            <a:prstDash val="solid"/>
            <a:round/>
          </a:ln>
        </p:spPr>
        <p:txBody>
          <a:bodyPr/>
          <a:lstStyle/>
          <a:p>
            <a:endParaRPr/>
          </a:p>
        </p:txBody>
      </p:sp>
      <p:sp>
        <p:nvSpPr>
          <p:cNvPr id="95" name="pl95"/>
          <p:cNvSpPr/>
          <p:nvPr/>
        </p:nvSpPr>
        <p:spPr>
          <a:xfrm>
            <a:off x="5428327" y="4946414"/>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96" name="rc96"/>
          <p:cNvSpPr/>
          <p:nvPr/>
        </p:nvSpPr>
        <p:spPr>
          <a:xfrm>
            <a:off x="4857400" y="4553806"/>
            <a:ext cx="2283707" cy="1606749"/>
          </a:xfrm>
          <a:prstGeom prst="rect">
            <a:avLst/>
          </a:prstGeom>
          <a:ln w="13550" cap="rnd">
            <a:solidFill>
              <a:srgbClr val="333333">
                <a:alpha val="100000"/>
              </a:srgbClr>
            </a:solidFill>
            <a:prstDash val="solid"/>
            <a:round/>
          </a:ln>
        </p:spPr>
        <p:txBody>
          <a:bodyPr/>
          <a:lstStyle/>
          <a:p>
            <a:endParaRPr/>
          </a:p>
        </p:txBody>
      </p:sp>
      <p:sp>
        <p:nvSpPr>
          <p:cNvPr id="98" name="pl98"/>
          <p:cNvSpPr/>
          <p:nvPr/>
        </p:nvSpPr>
        <p:spPr>
          <a:xfrm>
            <a:off x="7210696" y="2491398"/>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99" name="pl99"/>
          <p:cNvSpPr/>
          <p:nvPr/>
        </p:nvSpPr>
        <p:spPr>
          <a:xfrm>
            <a:off x="7210696" y="2004504"/>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00" name="pl100"/>
          <p:cNvSpPr/>
          <p:nvPr/>
        </p:nvSpPr>
        <p:spPr>
          <a:xfrm>
            <a:off x="7210696" y="1517610"/>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01" name="pl101"/>
          <p:cNvSpPr/>
          <p:nvPr/>
        </p:nvSpPr>
        <p:spPr>
          <a:xfrm>
            <a:off x="7210696" y="2734845"/>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02" name="pl102"/>
          <p:cNvSpPr/>
          <p:nvPr/>
        </p:nvSpPr>
        <p:spPr>
          <a:xfrm>
            <a:off x="7210696" y="2247951"/>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03" name="pl103"/>
          <p:cNvSpPr/>
          <p:nvPr/>
        </p:nvSpPr>
        <p:spPr>
          <a:xfrm>
            <a:off x="7210696" y="1761057"/>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04" name="pl104"/>
          <p:cNvSpPr/>
          <p:nvPr/>
        </p:nvSpPr>
        <p:spPr>
          <a:xfrm>
            <a:off x="7210696" y="1274163"/>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05" name="pl105"/>
          <p:cNvSpPr/>
          <p:nvPr/>
        </p:nvSpPr>
        <p:spPr>
          <a:xfrm>
            <a:off x="8352550" y="1201129"/>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106" name="rc106"/>
          <p:cNvSpPr/>
          <p:nvPr/>
        </p:nvSpPr>
        <p:spPr>
          <a:xfrm>
            <a:off x="7210696" y="1201129"/>
            <a:ext cx="2283707" cy="1606749"/>
          </a:xfrm>
          <a:prstGeom prst="rect">
            <a:avLst/>
          </a:prstGeom>
          <a:ln w="13550" cap="rnd">
            <a:solidFill>
              <a:srgbClr val="333333">
                <a:alpha val="100000"/>
              </a:srgbClr>
            </a:solidFill>
            <a:prstDash val="solid"/>
            <a:round/>
          </a:ln>
        </p:spPr>
        <p:txBody>
          <a:bodyPr/>
          <a:lstStyle/>
          <a:p>
            <a:endParaRPr/>
          </a:p>
        </p:txBody>
      </p:sp>
      <p:sp>
        <p:nvSpPr>
          <p:cNvPr id="108" name="pl108"/>
          <p:cNvSpPr/>
          <p:nvPr/>
        </p:nvSpPr>
        <p:spPr>
          <a:xfrm>
            <a:off x="7210696" y="4167736"/>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09" name="pl109"/>
          <p:cNvSpPr/>
          <p:nvPr/>
        </p:nvSpPr>
        <p:spPr>
          <a:xfrm>
            <a:off x="7210696" y="3680842"/>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10" name="pl110"/>
          <p:cNvSpPr/>
          <p:nvPr/>
        </p:nvSpPr>
        <p:spPr>
          <a:xfrm>
            <a:off x="7210696" y="3193949"/>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11" name="pl111"/>
          <p:cNvSpPr/>
          <p:nvPr/>
        </p:nvSpPr>
        <p:spPr>
          <a:xfrm>
            <a:off x="7210696" y="4411183"/>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12" name="pl112"/>
          <p:cNvSpPr/>
          <p:nvPr/>
        </p:nvSpPr>
        <p:spPr>
          <a:xfrm>
            <a:off x="7210696" y="3924289"/>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13" name="pl113"/>
          <p:cNvSpPr/>
          <p:nvPr/>
        </p:nvSpPr>
        <p:spPr>
          <a:xfrm>
            <a:off x="7210696" y="3437396"/>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14" name="pl114"/>
          <p:cNvSpPr/>
          <p:nvPr/>
        </p:nvSpPr>
        <p:spPr>
          <a:xfrm>
            <a:off x="7210696" y="2950502"/>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15" name="pl115"/>
          <p:cNvSpPr/>
          <p:nvPr/>
        </p:nvSpPr>
        <p:spPr>
          <a:xfrm>
            <a:off x="8352550" y="2877468"/>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116" name="rc116"/>
          <p:cNvSpPr/>
          <p:nvPr/>
        </p:nvSpPr>
        <p:spPr>
          <a:xfrm>
            <a:off x="8352550" y="3416124"/>
            <a:ext cx="1027668" cy="995059"/>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17" name="rc117"/>
          <p:cNvSpPr/>
          <p:nvPr/>
        </p:nvSpPr>
        <p:spPr>
          <a:xfrm>
            <a:off x="7324882" y="3299750"/>
            <a:ext cx="1027668" cy="1111433"/>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18" name="pl118"/>
          <p:cNvSpPr/>
          <p:nvPr/>
        </p:nvSpPr>
        <p:spPr>
          <a:xfrm>
            <a:off x="8809292" y="3356103"/>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19" name="pl119"/>
          <p:cNvSpPr/>
          <p:nvPr/>
        </p:nvSpPr>
        <p:spPr>
          <a:xfrm>
            <a:off x="8866384" y="3356103"/>
            <a:ext cx="0" cy="120041"/>
          </a:xfrm>
          <a:custGeom>
            <a:avLst/>
            <a:gdLst/>
            <a:ahLst/>
            <a:cxnLst/>
            <a:rect l="0" t="0" r="0" b="0"/>
            <a:pathLst>
              <a:path h="120041">
                <a:moveTo>
                  <a:pt x="0" y="0"/>
                </a:moveTo>
                <a:lnTo>
                  <a:pt x="0" y="120041"/>
                </a:lnTo>
              </a:path>
            </a:pathLst>
          </a:custGeom>
          <a:ln w="13550" cap="flat">
            <a:solidFill>
              <a:srgbClr val="000000">
                <a:alpha val="100000"/>
              </a:srgbClr>
            </a:solidFill>
            <a:prstDash val="solid"/>
            <a:round/>
          </a:ln>
        </p:spPr>
        <p:txBody>
          <a:bodyPr/>
          <a:lstStyle/>
          <a:p>
            <a:endParaRPr/>
          </a:p>
        </p:txBody>
      </p:sp>
      <p:sp>
        <p:nvSpPr>
          <p:cNvPr id="120" name="pl120"/>
          <p:cNvSpPr/>
          <p:nvPr/>
        </p:nvSpPr>
        <p:spPr>
          <a:xfrm>
            <a:off x="8809292" y="3476145"/>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21" name="pl121"/>
          <p:cNvSpPr/>
          <p:nvPr/>
        </p:nvSpPr>
        <p:spPr>
          <a:xfrm>
            <a:off x="7781623" y="3228733"/>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22" name="pl122"/>
          <p:cNvSpPr/>
          <p:nvPr/>
        </p:nvSpPr>
        <p:spPr>
          <a:xfrm>
            <a:off x="7838716" y="3228733"/>
            <a:ext cx="0" cy="142034"/>
          </a:xfrm>
          <a:custGeom>
            <a:avLst/>
            <a:gdLst/>
            <a:ahLst/>
            <a:cxnLst/>
            <a:rect l="0" t="0" r="0" b="0"/>
            <a:pathLst>
              <a:path h="142034">
                <a:moveTo>
                  <a:pt x="0" y="0"/>
                </a:moveTo>
                <a:lnTo>
                  <a:pt x="0" y="142034"/>
                </a:lnTo>
              </a:path>
            </a:pathLst>
          </a:custGeom>
          <a:ln w="13550" cap="flat">
            <a:solidFill>
              <a:srgbClr val="000000">
                <a:alpha val="100000"/>
              </a:srgbClr>
            </a:solidFill>
            <a:prstDash val="solid"/>
            <a:round/>
          </a:ln>
        </p:spPr>
        <p:txBody>
          <a:bodyPr/>
          <a:lstStyle/>
          <a:p>
            <a:endParaRPr/>
          </a:p>
        </p:txBody>
      </p:sp>
      <p:sp>
        <p:nvSpPr>
          <p:cNvPr id="123" name="pl123"/>
          <p:cNvSpPr/>
          <p:nvPr/>
        </p:nvSpPr>
        <p:spPr>
          <a:xfrm>
            <a:off x="7781623" y="3370767"/>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24" name="rc124"/>
          <p:cNvSpPr/>
          <p:nvPr/>
        </p:nvSpPr>
        <p:spPr>
          <a:xfrm>
            <a:off x="7210696" y="2877468"/>
            <a:ext cx="2283707" cy="1606749"/>
          </a:xfrm>
          <a:prstGeom prst="rect">
            <a:avLst/>
          </a:prstGeom>
          <a:ln w="13550" cap="rnd">
            <a:solidFill>
              <a:srgbClr val="333333">
                <a:alpha val="100000"/>
              </a:srgbClr>
            </a:solidFill>
            <a:prstDash val="solid"/>
            <a:round/>
          </a:ln>
        </p:spPr>
        <p:txBody>
          <a:bodyPr/>
          <a:lstStyle/>
          <a:p>
            <a:endParaRPr/>
          </a:p>
        </p:txBody>
      </p:sp>
      <p:sp>
        <p:nvSpPr>
          <p:cNvPr id="126" name="pl126"/>
          <p:cNvSpPr/>
          <p:nvPr/>
        </p:nvSpPr>
        <p:spPr>
          <a:xfrm>
            <a:off x="7210696" y="5844075"/>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27" name="pl127"/>
          <p:cNvSpPr/>
          <p:nvPr/>
        </p:nvSpPr>
        <p:spPr>
          <a:xfrm>
            <a:off x="7210696" y="5357181"/>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28" name="pl128"/>
          <p:cNvSpPr/>
          <p:nvPr/>
        </p:nvSpPr>
        <p:spPr>
          <a:xfrm>
            <a:off x="7210696" y="4870287"/>
            <a:ext cx="2283707" cy="0"/>
          </a:xfrm>
          <a:custGeom>
            <a:avLst/>
            <a:gdLst/>
            <a:ahLst/>
            <a:cxnLst/>
            <a:rect l="0" t="0" r="0" b="0"/>
            <a:pathLst>
              <a:path w="2283707">
                <a:moveTo>
                  <a:pt x="0" y="0"/>
                </a:moveTo>
                <a:lnTo>
                  <a:pt x="2283707" y="0"/>
                </a:lnTo>
                <a:lnTo>
                  <a:pt x="2283707" y="0"/>
                </a:lnTo>
              </a:path>
            </a:pathLst>
          </a:custGeom>
          <a:ln w="6775" cap="flat">
            <a:solidFill>
              <a:srgbClr val="EBEBEB">
                <a:alpha val="100000"/>
              </a:srgbClr>
            </a:solidFill>
            <a:prstDash val="solid"/>
            <a:round/>
          </a:ln>
        </p:spPr>
        <p:txBody>
          <a:bodyPr/>
          <a:lstStyle/>
          <a:p>
            <a:endParaRPr/>
          </a:p>
        </p:txBody>
      </p:sp>
      <p:sp>
        <p:nvSpPr>
          <p:cNvPr id="129" name="pl129"/>
          <p:cNvSpPr/>
          <p:nvPr/>
        </p:nvSpPr>
        <p:spPr>
          <a:xfrm>
            <a:off x="7210696" y="6087522"/>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30" name="pl130"/>
          <p:cNvSpPr/>
          <p:nvPr/>
        </p:nvSpPr>
        <p:spPr>
          <a:xfrm>
            <a:off x="7210696" y="5600628"/>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31" name="pl131"/>
          <p:cNvSpPr/>
          <p:nvPr/>
        </p:nvSpPr>
        <p:spPr>
          <a:xfrm>
            <a:off x="7210696" y="5113734"/>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32" name="pl132"/>
          <p:cNvSpPr/>
          <p:nvPr/>
        </p:nvSpPr>
        <p:spPr>
          <a:xfrm>
            <a:off x="7210696" y="4626840"/>
            <a:ext cx="2283707" cy="0"/>
          </a:xfrm>
          <a:custGeom>
            <a:avLst/>
            <a:gdLst/>
            <a:ahLst/>
            <a:cxnLst/>
            <a:rect l="0" t="0" r="0" b="0"/>
            <a:pathLst>
              <a:path w="2283707">
                <a:moveTo>
                  <a:pt x="0" y="0"/>
                </a:moveTo>
                <a:lnTo>
                  <a:pt x="2283707" y="0"/>
                </a:lnTo>
                <a:lnTo>
                  <a:pt x="2283707" y="0"/>
                </a:lnTo>
              </a:path>
            </a:pathLst>
          </a:custGeom>
          <a:ln w="13550" cap="flat">
            <a:solidFill>
              <a:srgbClr val="EBEBEB">
                <a:alpha val="100000"/>
              </a:srgbClr>
            </a:solidFill>
            <a:prstDash val="solid"/>
            <a:round/>
          </a:ln>
        </p:spPr>
        <p:txBody>
          <a:bodyPr/>
          <a:lstStyle/>
          <a:p>
            <a:endParaRPr/>
          </a:p>
        </p:txBody>
      </p:sp>
      <p:sp>
        <p:nvSpPr>
          <p:cNvPr id="133" name="pl133"/>
          <p:cNvSpPr/>
          <p:nvPr/>
        </p:nvSpPr>
        <p:spPr>
          <a:xfrm>
            <a:off x="8352550" y="4553806"/>
            <a:ext cx="0" cy="1606749"/>
          </a:xfrm>
          <a:custGeom>
            <a:avLst/>
            <a:gdLst/>
            <a:ahLst/>
            <a:cxnLst/>
            <a:rect l="0" t="0" r="0" b="0"/>
            <a:pathLst>
              <a:path h="1606749">
                <a:moveTo>
                  <a:pt x="0" y="1606749"/>
                </a:moveTo>
                <a:lnTo>
                  <a:pt x="0" y="0"/>
                </a:lnTo>
                <a:lnTo>
                  <a:pt x="0" y="0"/>
                </a:lnTo>
              </a:path>
            </a:pathLst>
          </a:custGeom>
          <a:ln w="13550" cap="flat">
            <a:solidFill>
              <a:srgbClr val="EBEBEB">
                <a:alpha val="100000"/>
              </a:srgbClr>
            </a:solidFill>
            <a:prstDash val="solid"/>
            <a:round/>
          </a:ln>
        </p:spPr>
        <p:txBody>
          <a:bodyPr/>
          <a:lstStyle/>
          <a:p>
            <a:endParaRPr/>
          </a:p>
        </p:txBody>
      </p:sp>
      <p:sp>
        <p:nvSpPr>
          <p:cNvPr id="134" name="rc134"/>
          <p:cNvSpPr/>
          <p:nvPr/>
        </p:nvSpPr>
        <p:spPr>
          <a:xfrm>
            <a:off x="8352550" y="5010871"/>
            <a:ext cx="1027668" cy="1076650"/>
          </a:xfrm>
          <a:prstGeom prst="rect">
            <a:avLst/>
          </a:prstGeom>
          <a:solidFill>
            <a:srgbClr val="C93312">
              <a:alpha val="100000"/>
            </a:srgbClr>
          </a:solidFill>
          <a:ln w="13550" cap="flat">
            <a:solidFill>
              <a:srgbClr val="000000">
                <a:alpha val="100000"/>
              </a:srgbClr>
            </a:solidFill>
            <a:prstDash val="solid"/>
            <a:round/>
          </a:ln>
        </p:spPr>
        <p:txBody>
          <a:bodyPr/>
          <a:lstStyle/>
          <a:p>
            <a:endParaRPr/>
          </a:p>
        </p:txBody>
      </p:sp>
      <p:sp>
        <p:nvSpPr>
          <p:cNvPr id="135" name="rc135"/>
          <p:cNvSpPr/>
          <p:nvPr/>
        </p:nvSpPr>
        <p:spPr>
          <a:xfrm>
            <a:off x="7324882" y="5114324"/>
            <a:ext cx="1027668" cy="973198"/>
          </a:xfrm>
          <a:prstGeom prst="rect">
            <a:avLst/>
          </a:prstGeom>
          <a:solidFill>
            <a:srgbClr val="899DA4">
              <a:alpha val="100000"/>
            </a:srgbClr>
          </a:solidFill>
          <a:ln w="13550" cap="flat">
            <a:solidFill>
              <a:srgbClr val="000000">
                <a:alpha val="100000"/>
              </a:srgbClr>
            </a:solidFill>
            <a:prstDash val="solid"/>
            <a:round/>
          </a:ln>
        </p:spPr>
        <p:txBody>
          <a:bodyPr/>
          <a:lstStyle/>
          <a:p>
            <a:endParaRPr/>
          </a:p>
        </p:txBody>
      </p:sp>
      <p:sp>
        <p:nvSpPr>
          <p:cNvPr id="136" name="pl136"/>
          <p:cNvSpPr/>
          <p:nvPr/>
        </p:nvSpPr>
        <p:spPr>
          <a:xfrm>
            <a:off x="8809292" y="4971426"/>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37" name="pl137"/>
          <p:cNvSpPr/>
          <p:nvPr/>
        </p:nvSpPr>
        <p:spPr>
          <a:xfrm>
            <a:off x="8866384" y="4971426"/>
            <a:ext cx="0" cy="78891"/>
          </a:xfrm>
          <a:custGeom>
            <a:avLst/>
            <a:gdLst/>
            <a:ahLst/>
            <a:cxnLst/>
            <a:rect l="0" t="0" r="0" b="0"/>
            <a:pathLst>
              <a:path h="78891">
                <a:moveTo>
                  <a:pt x="0" y="0"/>
                </a:moveTo>
                <a:lnTo>
                  <a:pt x="0" y="78891"/>
                </a:lnTo>
              </a:path>
            </a:pathLst>
          </a:custGeom>
          <a:ln w="13550" cap="flat">
            <a:solidFill>
              <a:srgbClr val="000000">
                <a:alpha val="100000"/>
              </a:srgbClr>
            </a:solidFill>
            <a:prstDash val="solid"/>
            <a:round/>
          </a:ln>
        </p:spPr>
        <p:txBody>
          <a:bodyPr/>
          <a:lstStyle/>
          <a:p>
            <a:endParaRPr/>
          </a:p>
        </p:txBody>
      </p:sp>
      <p:sp>
        <p:nvSpPr>
          <p:cNvPr id="138" name="pl138"/>
          <p:cNvSpPr/>
          <p:nvPr/>
        </p:nvSpPr>
        <p:spPr>
          <a:xfrm>
            <a:off x="8809292" y="5050317"/>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39" name="pl139"/>
          <p:cNvSpPr/>
          <p:nvPr/>
        </p:nvSpPr>
        <p:spPr>
          <a:xfrm>
            <a:off x="7781623" y="5077188"/>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40" name="pl140"/>
          <p:cNvSpPr/>
          <p:nvPr/>
        </p:nvSpPr>
        <p:spPr>
          <a:xfrm>
            <a:off x="7838716" y="5077188"/>
            <a:ext cx="0" cy="74271"/>
          </a:xfrm>
          <a:custGeom>
            <a:avLst/>
            <a:gdLst/>
            <a:ahLst/>
            <a:cxnLst/>
            <a:rect l="0" t="0" r="0" b="0"/>
            <a:pathLst>
              <a:path h="74271">
                <a:moveTo>
                  <a:pt x="0" y="0"/>
                </a:moveTo>
                <a:lnTo>
                  <a:pt x="0" y="74271"/>
                </a:lnTo>
              </a:path>
            </a:pathLst>
          </a:custGeom>
          <a:ln w="13550" cap="flat">
            <a:solidFill>
              <a:srgbClr val="000000">
                <a:alpha val="100000"/>
              </a:srgbClr>
            </a:solidFill>
            <a:prstDash val="solid"/>
            <a:round/>
          </a:ln>
        </p:spPr>
        <p:txBody>
          <a:bodyPr/>
          <a:lstStyle/>
          <a:p>
            <a:endParaRPr/>
          </a:p>
        </p:txBody>
      </p:sp>
      <p:sp>
        <p:nvSpPr>
          <p:cNvPr id="141" name="pl141"/>
          <p:cNvSpPr/>
          <p:nvPr/>
        </p:nvSpPr>
        <p:spPr>
          <a:xfrm>
            <a:off x="7781623" y="5151459"/>
            <a:ext cx="114185" cy="0"/>
          </a:xfrm>
          <a:custGeom>
            <a:avLst/>
            <a:gdLst/>
            <a:ahLst/>
            <a:cxnLst/>
            <a:rect l="0" t="0" r="0" b="0"/>
            <a:pathLst>
              <a:path w="114185">
                <a:moveTo>
                  <a:pt x="0" y="0"/>
                </a:moveTo>
                <a:lnTo>
                  <a:pt x="114185" y="0"/>
                </a:lnTo>
              </a:path>
            </a:pathLst>
          </a:custGeom>
          <a:ln w="13550" cap="flat">
            <a:solidFill>
              <a:srgbClr val="000000">
                <a:alpha val="100000"/>
              </a:srgbClr>
            </a:solidFill>
            <a:prstDash val="solid"/>
            <a:round/>
          </a:ln>
        </p:spPr>
        <p:txBody>
          <a:bodyPr/>
          <a:lstStyle/>
          <a:p>
            <a:endParaRPr/>
          </a:p>
        </p:txBody>
      </p:sp>
      <p:sp>
        <p:nvSpPr>
          <p:cNvPr id="142" name="rc142"/>
          <p:cNvSpPr/>
          <p:nvPr/>
        </p:nvSpPr>
        <p:spPr>
          <a:xfrm>
            <a:off x="7210696" y="4553806"/>
            <a:ext cx="2283707" cy="1606749"/>
          </a:xfrm>
          <a:prstGeom prst="rect">
            <a:avLst/>
          </a:prstGeom>
          <a:ln w="13550" cap="rnd">
            <a:solidFill>
              <a:srgbClr val="333333">
                <a:alpha val="100000"/>
              </a:srgbClr>
            </a:solidFill>
            <a:prstDash val="solid"/>
            <a:round/>
          </a:ln>
        </p:spPr>
        <p:txBody>
          <a:bodyPr/>
          <a:lstStyle/>
          <a:p>
            <a:endParaRPr/>
          </a:p>
        </p:txBody>
      </p:sp>
      <p:sp>
        <p:nvSpPr>
          <p:cNvPr id="143" name="rc143"/>
          <p:cNvSpPr/>
          <p:nvPr/>
        </p:nvSpPr>
        <p:spPr>
          <a:xfrm>
            <a:off x="2504103" y="879786"/>
            <a:ext cx="2283707"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44" name="tx144"/>
          <p:cNvSpPr/>
          <p:nvPr/>
        </p:nvSpPr>
        <p:spPr>
          <a:xfrm>
            <a:off x="3172931" y="893217"/>
            <a:ext cx="946050" cy="2383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Average</a:t>
            </a:r>
          </a:p>
        </p:txBody>
      </p:sp>
      <p:sp>
        <p:nvSpPr>
          <p:cNvPr id="145" name="rc145"/>
          <p:cNvSpPr/>
          <p:nvPr/>
        </p:nvSpPr>
        <p:spPr>
          <a:xfrm>
            <a:off x="4857400" y="879786"/>
            <a:ext cx="2283707"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46" name="tx146"/>
          <p:cNvSpPr/>
          <p:nvPr/>
        </p:nvSpPr>
        <p:spPr>
          <a:xfrm>
            <a:off x="5427505" y="890637"/>
            <a:ext cx="1143496" cy="2409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Disfigured</a:t>
            </a:r>
          </a:p>
        </p:txBody>
      </p:sp>
      <p:sp>
        <p:nvSpPr>
          <p:cNvPr id="147" name="rc147"/>
          <p:cNvSpPr/>
          <p:nvPr/>
        </p:nvSpPr>
        <p:spPr>
          <a:xfrm>
            <a:off x="7210696" y="879786"/>
            <a:ext cx="2283707" cy="321343"/>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48" name="tx148"/>
          <p:cNvSpPr/>
          <p:nvPr/>
        </p:nvSpPr>
        <p:spPr>
          <a:xfrm>
            <a:off x="7978372" y="939056"/>
            <a:ext cx="748357" cy="19248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Obese</a:t>
            </a:r>
          </a:p>
        </p:txBody>
      </p:sp>
      <p:sp>
        <p:nvSpPr>
          <p:cNvPr id="149" name="rc149"/>
          <p:cNvSpPr/>
          <p:nvPr/>
        </p:nvSpPr>
        <p:spPr>
          <a:xfrm>
            <a:off x="9494404" y="1201129"/>
            <a:ext cx="321343" cy="16067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0" name="tx150"/>
          <p:cNvSpPr/>
          <p:nvPr/>
        </p:nvSpPr>
        <p:spPr>
          <a:xfrm rot="5400000">
            <a:off x="9112697" y="1884052"/>
            <a:ext cx="1143496" cy="2409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Disfigured</a:t>
            </a:r>
          </a:p>
        </p:txBody>
      </p:sp>
      <p:sp>
        <p:nvSpPr>
          <p:cNvPr id="151" name="rc151"/>
          <p:cNvSpPr/>
          <p:nvPr/>
        </p:nvSpPr>
        <p:spPr>
          <a:xfrm>
            <a:off x="9815748" y="1201129"/>
            <a:ext cx="321343" cy="16067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2" name="tx152"/>
          <p:cNvSpPr/>
          <p:nvPr/>
        </p:nvSpPr>
        <p:spPr>
          <a:xfrm rot="5400000">
            <a:off x="9575415" y="1883755"/>
            <a:ext cx="861342" cy="24149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Study 1</a:t>
            </a:r>
          </a:p>
        </p:txBody>
      </p:sp>
      <p:sp>
        <p:nvSpPr>
          <p:cNvPr id="153" name="rc153"/>
          <p:cNvSpPr/>
          <p:nvPr/>
        </p:nvSpPr>
        <p:spPr>
          <a:xfrm>
            <a:off x="9494404" y="2877468"/>
            <a:ext cx="321343" cy="16067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4" name="tx154"/>
          <p:cNvSpPr/>
          <p:nvPr/>
        </p:nvSpPr>
        <p:spPr>
          <a:xfrm rot="5400000">
            <a:off x="9286057" y="3584600"/>
            <a:ext cx="748357" cy="19248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Obese</a:t>
            </a:r>
          </a:p>
        </p:txBody>
      </p:sp>
      <p:sp>
        <p:nvSpPr>
          <p:cNvPr id="155" name="rc155"/>
          <p:cNvSpPr/>
          <p:nvPr/>
        </p:nvSpPr>
        <p:spPr>
          <a:xfrm>
            <a:off x="9815748" y="2877468"/>
            <a:ext cx="321343" cy="16067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6" name="tx156"/>
          <p:cNvSpPr/>
          <p:nvPr/>
        </p:nvSpPr>
        <p:spPr>
          <a:xfrm rot="5400000">
            <a:off x="9575415" y="3560093"/>
            <a:ext cx="861342" cy="24149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Study 1</a:t>
            </a:r>
          </a:p>
        </p:txBody>
      </p:sp>
      <p:sp>
        <p:nvSpPr>
          <p:cNvPr id="157" name="rc157"/>
          <p:cNvSpPr/>
          <p:nvPr/>
        </p:nvSpPr>
        <p:spPr>
          <a:xfrm>
            <a:off x="9494404" y="4553806"/>
            <a:ext cx="321343" cy="16067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8" name="tx158"/>
          <p:cNvSpPr/>
          <p:nvPr/>
        </p:nvSpPr>
        <p:spPr>
          <a:xfrm rot="5400000">
            <a:off x="9396499" y="5263419"/>
            <a:ext cx="522510" cy="18752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Both</a:t>
            </a:r>
          </a:p>
        </p:txBody>
      </p:sp>
      <p:sp>
        <p:nvSpPr>
          <p:cNvPr id="159" name="rc159"/>
          <p:cNvSpPr/>
          <p:nvPr/>
        </p:nvSpPr>
        <p:spPr>
          <a:xfrm>
            <a:off x="9815748" y="4553806"/>
            <a:ext cx="321343" cy="16067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60" name="tx160"/>
          <p:cNvSpPr/>
          <p:nvPr/>
        </p:nvSpPr>
        <p:spPr>
          <a:xfrm rot="5400000">
            <a:off x="9575415" y="5236432"/>
            <a:ext cx="861342" cy="24149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Study 2</a:t>
            </a:r>
          </a:p>
        </p:txBody>
      </p:sp>
      <p:sp>
        <p:nvSpPr>
          <p:cNvPr id="161" name="pl161"/>
          <p:cNvSpPr/>
          <p:nvPr/>
        </p:nvSpPr>
        <p:spPr>
          <a:xfrm>
            <a:off x="3645957" y="616055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62" name="pl162"/>
          <p:cNvSpPr/>
          <p:nvPr/>
        </p:nvSpPr>
        <p:spPr>
          <a:xfrm>
            <a:off x="5999254" y="616055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63" name="pl163"/>
          <p:cNvSpPr/>
          <p:nvPr/>
        </p:nvSpPr>
        <p:spPr>
          <a:xfrm>
            <a:off x="8352550" y="6160556"/>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64" name="tx164"/>
          <p:cNvSpPr/>
          <p:nvPr/>
        </p:nvSpPr>
        <p:spPr>
          <a:xfrm>
            <a:off x="2300210" y="2643563"/>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165" name="tx165"/>
          <p:cNvSpPr/>
          <p:nvPr/>
        </p:nvSpPr>
        <p:spPr>
          <a:xfrm>
            <a:off x="2300210" y="2162226"/>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166" name="tx166"/>
          <p:cNvSpPr/>
          <p:nvPr/>
        </p:nvSpPr>
        <p:spPr>
          <a:xfrm>
            <a:off x="2300210" y="1673943"/>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167" name="tx167"/>
          <p:cNvSpPr/>
          <p:nvPr/>
        </p:nvSpPr>
        <p:spPr>
          <a:xfrm>
            <a:off x="2300210" y="1182684"/>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168" name="pl168"/>
          <p:cNvSpPr/>
          <p:nvPr/>
        </p:nvSpPr>
        <p:spPr>
          <a:xfrm>
            <a:off x="2469308" y="27348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9" name="pl169"/>
          <p:cNvSpPr/>
          <p:nvPr/>
        </p:nvSpPr>
        <p:spPr>
          <a:xfrm>
            <a:off x="2469308" y="224795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0" name="pl170"/>
          <p:cNvSpPr/>
          <p:nvPr/>
        </p:nvSpPr>
        <p:spPr>
          <a:xfrm>
            <a:off x="2469308" y="176105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1" name="pl171"/>
          <p:cNvSpPr/>
          <p:nvPr/>
        </p:nvSpPr>
        <p:spPr>
          <a:xfrm>
            <a:off x="2469308" y="127416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2" name="tx172"/>
          <p:cNvSpPr/>
          <p:nvPr/>
        </p:nvSpPr>
        <p:spPr>
          <a:xfrm>
            <a:off x="2300210" y="4319902"/>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173" name="tx173"/>
          <p:cNvSpPr/>
          <p:nvPr/>
        </p:nvSpPr>
        <p:spPr>
          <a:xfrm>
            <a:off x="2300210" y="3838564"/>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174" name="tx174"/>
          <p:cNvSpPr/>
          <p:nvPr/>
        </p:nvSpPr>
        <p:spPr>
          <a:xfrm>
            <a:off x="2300210" y="3350282"/>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175" name="tx175"/>
          <p:cNvSpPr/>
          <p:nvPr/>
        </p:nvSpPr>
        <p:spPr>
          <a:xfrm>
            <a:off x="2300210" y="2859022"/>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176" name="pl176"/>
          <p:cNvSpPr/>
          <p:nvPr/>
        </p:nvSpPr>
        <p:spPr>
          <a:xfrm>
            <a:off x="2469308" y="441118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7" name="pl177"/>
          <p:cNvSpPr/>
          <p:nvPr/>
        </p:nvSpPr>
        <p:spPr>
          <a:xfrm>
            <a:off x="2469308" y="39242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8" name="pl178"/>
          <p:cNvSpPr/>
          <p:nvPr/>
        </p:nvSpPr>
        <p:spPr>
          <a:xfrm>
            <a:off x="2469308" y="343739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9" name="pl179"/>
          <p:cNvSpPr/>
          <p:nvPr/>
        </p:nvSpPr>
        <p:spPr>
          <a:xfrm>
            <a:off x="2469308" y="295050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80" name="tx180"/>
          <p:cNvSpPr/>
          <p:nvPr/>
        </p:nvSpPr>
        <p:spPr>
          <a:xfrm>
            <a:off x="2300210" y="5996240"/>
            <a:ext cx="141262" cy="18236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0</a:t>
            </a:r>
          </a:p>
        </p:txBody>
      </p:sp>
      <p:sp>
        <p:nvSpPr>
          <p:cNvPr id="181" name="tx181"/>
          <p:cNvSpPr/>
          <p:nvPr/>
        </p:nvSpPr>
        <p:spPr>
          <a:xfrm>
            <a:off x="2300210" y="5514903"/>
            <a:ext cx="141262" cy="17680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1</a:t>
            </a:r>
          </a:p>
        </p:txBody>
      </p:sp>
      <p:sp>
        <p:nvSpPr>
          <p:cNvPr id="182" name="tx182"/>
          <p:cNvSpPr/>
          <p:nvPr/>
        </p:nvSpPr>
        <p:spPr>
          <a:xfrm>
            <a:off x="2300210" y="5026620"/>
            <a:ext cx="141262" cy="178196"/>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2</a:t>
            </a:r>
          </a:p>
        </p:txBody>
      </p:sp>
      <p:sp>
        <p:nvSpPr>
          <p:cNvPr id="183" name="tx183"/>
          <p:cNvSpPr/>
          <p:nvPr/>
        </p:nvSpPr>
        <p:spPr>
          <a:xfrm>
            <a:off x="2300210" y="4535361"/>
            <a:ext cx="141262" cy="182562"/>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3</a:t>
            </a:r>
          </a:p>
        </p:txBody>
      </p:sp>
      <p:sp>
        <p:nvSpPr>
          <p:cNvPr id="184" name="pl184"/>
          <p:cNvSpPr/>
          <p:nvPr/>
        </p:nvSpPr>
        <p:spPr>
          <a:xfrm>
            <a:off x="2469308" y="608752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85" name="pl185"/>
          <p:cNvSpPr/>
          <p:nvPr/>
        </p:nvSpPr>
        <p:spPr>
          <a:xfrm>
            <a:off x="2469308" y="560062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86" name="pl186"/>
          <p:cNvSpPr/>
          <p:nvPr/>
        </p:nvSpPr>
        <p:spPr>
          <a:xfrm>
            <a:off x="2469308" y="511373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87" name="pl187"/>
          <p:cNvSpPr/>
          <p:nvPr/>
        </p:nvSpPr>
        <p:spPr>
          <a:xfrm>
            <a:off x="2469308" y="462684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88" name="tx188"/>
          <p:cNvSpPr/>
          <p:nvPr/>
        </p:nvSpPr>
        <p:spPr>
          <a:xfrm rot="16200000">
            <a:off x="1267208" y="3587378"/>
            <a:ext cx="1736328" cy="18692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Reaction Time*</a:t>
            </a:r>
          </a:p>
        </p:txBody>
      </p:sp>
      <p:sp>
        <p:nvSpPr>
          <p:cNvPr id="190" name="tx190"/>
          <p:cNvSpPr/>
          <p:nvPr/>
        </p:nvSpPr>
        <p:spPr>
          <a:xfrm>
            <a:off x="3748981" y="406222"/>
            <a:ext cx="1468065" cy="23891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Word Pairing</a:t>
            </a:r>
          </a:p>
        </p:txBody>
      </p:sp>
      <p:sp>
        <p:nvSpPr>
          <p:cNvPr id="191" name="rc191"/>
          <p:cNvSpPr/>
          <p:nvPr/>
        </p:nvSpPr>
        <p:spPr>
          <a:xfrm>
            <a:off x="5271910" y="444330"/>
            <a:ext cx="219455" cy="219456"/>
          </a:xfrm>
          <a:prstGeom prst="rect">
            <a:avLst/>
          </a:prstGeom>
          <a:solidFill>
            <a:srgbClr val="FFFFFF">
              <a:alpha val="100000"/>
            </a:srgbClr>
          </a:solidFill>
        </p:spPr>
        <p:txBody>
          <a:bodyPr/>
          <a:lstStyle/>
          <a:p>
            <a:endParaRPr/>
          </a:p>
        </p:txBody>
      </p:sp>
      <p:sp>
        <p:nvSpPr>
          <p:cNvPr id="192" name="rc192"/>
          <p:cNvSpPr/>
          <p:nvPr/>
        </p:nvSpPr>
        <p:spPr>
          <a:xfrm>
            <a:off x="5280910" y="453330"/>
            <a:ext cx="201456" cy="201456"/>
          </a:xfrm>
          <a:prstGeom prst="rect">
            <a:avLst/>
          </a:prstGeom>
          <a:solidFill>
            <a:srgbClr val="899DA4">
              <a:alpha val="100000"/>
            </a:srgbClr>
          </a:solidFill>
          <a:ln w="13550" cap="rnd">
            <a:solidFill>
              <a:srgbClr val="000000">
                <a:alpha val="100000"/>
              </a:srgbClr>
            </a:solidFill>
            <a:prstDash val="solid"/>
            <a:miter/>
          </a:ln>
        </p:spPr>
        <p:txBody>
          <a:bodyPr/>
          <a:lstStyle/>
          <a:p>
            <a:endParaRPr/>
          </a:p>
        </p:txBody>
      </p:sp>
      <p:sp>
        <p:nvSpPr>
          <p:cNvPr id="193" name="rc193"/>
          <p:cNvSpPr/>
          <p:nvPr/>
        </p:nvSpPr>
        <p:spPr>
          <a:xfrm>
            <a:off x="6767117" y="444330"/>
            <a:ext cx="219455" cy="219456"/>
          </a:xfrm>
          <a:prstGeom prst="rect">
            <a:avLst/>
          </a:prstGeom>
          <a:solidFill>
            <a:srgbClr val="FFFFFF">
              <a:alpha val="100000"/>
            </a:srgbClr>
          </a:solidFill>
        </p:spPr>
        <p:txBody>
          <a:bodyPr/>
          <a:lstStyle/>
          <a:p>
            <a:endParaRPr/>
          </a:p>
        </p:txBody>
      </p:sp>
      <p:sp>
        <p:nvSpPr>
          <p:cNvPr id="194" name="rc194"/>
          <p:cNvSpPr/>
          <p:nvPr/>
        </p:nvSpPr>
        <p:spPr>
          <a:xfrm>
            <a:off x="6776117" y="453330"/>
            <a:ext cx="201456" cy="201456"/>
          </a:xfrm>
          <a:prstGeom prst="rect">
            <a:avLst/>
          </a:prstGeom>
          <a:solidFill>
            <a:srgbClr val="C93312">
              <a:alpha val="100000"/>
            </a:srgbClr>
          </a:solidFill>
          <a:ln w="13550" cap="rnd">
            <a:solidFill>
              <a:srgbClr val="000000">
                <a:alpha val="100000"/>
              </a:srgbClr>
            </a:solidFill>
            <a:prstDash val="solid"/>
            <a:miter/>
          </a:ln>
        </p:spPr>
        <p:txBody>
          <a:bodyPr/>
          <a:lstStyle/>
          <a:p>
            <a:endParaRPr/>
          </a:p>
        </p:txBody>
      </p:sp>
      <p:sp>
        <p:nvSpPr>
          <p:cNvPr id="195" name="tx195"/>
          <p:cNvSpPr/>
          <p:nvPr/>
        </p:nvSpPr>
        <p:spPr>
          <a:xfrm>
            <a:off x="5518798" y="457815"/>
            <a:ext cx="1220886" cy="18732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+Harmless</a:t>
            </a:r>
          </a:p>
        </p:txBody>
      </p:sp>
      <p:sp>
        <p:nvSpPr>
          <p:cNvPr id="196" name="tx196"/>
          <p:cNvSpPr/>
          <p:nvPr/>
        </p:nvSpPr>
        <p:spPr>
          <a:xfrm>
            <a:off x="7014005" y="455236"/>
            <a:ext cx="1235521" cy="189904"/>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Helvetica"/>
                <a:cs typeface="Helvetica"/>
              </a:rPr>
              <a:t>+Infectious</a:t>
            </a:r>
          </a:p>
        </p:txBody>
      </p:sp>
      <p:sp>
        <p:nvSpPr>
          <p:cNvPr id="197" name="TextBox 196"/>
          <p:cNvSpPr txBox="1"/>
          <p:nvPr/>
        </p:nvSpPr>
        <p:spPr>
          <a:xfrm>
            <a:off x="74375" y="6505688"/>
            <a:ext cx="7165744" cy="307777"/>
          </a:xfrm>
          <a:prstGeom prst="rect">
            <a:avLst/>
          </a:prstGeom>
          <a:noFill/>
        </p:spPr>
        <p:txBody>
          <a:bodyPr wrap="none" rtlCol="0">
            <a:spAutoFit/>
          </a:bodyPr>
          <a:lstStyle/>
          <a:p>
            <a:r>
              <a:rPr lang="en-US" sz="1400" dirty="0" smtClean="0"/>
              <a:t>* REACTION TIME IS STANDARDIZED BY BLOCK </a:t>
            </a:r>
            <a:r>
              <a:rPr lang="en-US" sz="1400" dirty="0" smtClean="0">
                <a:solidFill>
                  <a:srgbClr val="C00000"/>
                </a:solidFill>
              </a:rPr>
              <a:t>WOLSIEFER, WESTFALL, &amp; JUDD, 2016</a:t>
            </a:r>
            <a:endParaRPr lang="en-US" sz="1400" dirty="0">
              <a:solidFill>
                <a:srgbClr val="C00000"/>
              </a:solidFill>
            </a:endParaRPr>
          </a:p>
        </p:txBody>
      </p:sp>
      <p:sp>
        <p:nvSpPr>
          <p:cNvPr id="198" name="TextBox 197"/>
          <p:cNvSpPr txBox="1"/>
          <p:nvPr/>
        </p:nvSpPr>
        <p:spPr>
          <a:xfrm>
            <a:off x="7804902" y="6506780"/>
            <a:ext cx="4387098" cy="307777"/>
          </a:xfrm>
          <a:prstGeom prst="rect">
            <a:avLst/>
          </a:prstGeom>
          <a:noFill/>
        </p:spPr>
        <p:txBody>
          <a:bodyPr wrap="none" rtlCol="0">
            <a:spAutoFit/>
          </a:bodyPr>
          <a:lstStyle/>
          <a:p>
            <a:r>
              <a:rPr lang="en-US" sz="1400" smtClean="0"/>
              <a:t>ERROR BARS REFLECT 95% CONFIDENCE INTERVALS</a:t>
            </a:r>
            <a:endParaRPr lang="en-US" sz="1400" dirty="0">
              <a:solidFill>
                <a:srgbClr val="C00000"/>
              </a:solidFill>
            </a:endParaRPr>
          </a:p>
        </p:txBody>
      </p:sp>
      <p:sp>
        <p:nvSpPr>
          <p:cNvPr id="199" name="Rectangle 198"/>
          <p:cNvSpPr/>
          <p:nvPr/>
        </p:nvSpPr>
        <p:spPr>
          <a:xfrm>
            <a:off x="7210696" y="4549006"/>
            <a:ext cx="2283707" cy="1611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7200441" y="2879381"/>
            <a:ext cx="2283707" cy="161154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41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3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3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grpId="0" nodeType="clickEffect">
                                  <p:stCondLst>
                                    <p:cond delay="0"/>
                                  </p:stCondLst>
                                  <p:childTnLst>
                                    <p:set>
                                      <p:cBhvr>
                                        <p:cTn id="108" dur="1" fill="hold">
                                          <p:stCondLst>
                                            <p:cond delay="0"/>
                                          </p:stCondLst>
                                        </p:cTn>
                                        <p:tgtEl>
                                          <p:spTgt spid="200"/>
                                        </p:tgtEl>
                                        <p:attrNameLst>
                                          <p:attrName>style.visibility</p:attrName>
                                        </p:attrNameLst>
                                      </p:cBhvr>
                                      <p:to>
                                        <p:strVal val="visible"/>
                                      </p:to>
                                    </p:set>
                                    <p:animEffect transition="in" filter="wheel(1)">
                                      <p:cBhvr>
                                        <p:cTn id="109" dur="500"/>
                                        <p:tgtEl>
                                          <p:spTgt spid="200"/>
                                        </p:tgtEl>
                                      </p:cBhvr>
                                    </p:animEffect>
                                  </p:childTnLst>
                                </p:cTn>
                              </p:par>
                            </p:childTnLst>
                          </p:cTn>
                        </p:par>
                        <p:par>
                          <p:cTn id="110" fill="hold">
                            <p:stCondLst>
                              <p:cond delay="500"/>
                            </p:stCondLst>
                            <p:childTnLst>
                              <p:par>
                                <p:cTn id="111" presetID="21" presetClass="entr" presetSubtype="1" fill="hold" grpId="0" nodeType="afterEffect">
                                  <p:stCondLst>
                                    <p:cond delay="0"/>
                                  </p:stCondLst>
                                  <p:childTnLst>
                                    <p:set>
                                      <p:cBhvr>
                                        <p:cTn id="112" dur="1" fill="hold">
                                          <p:stCondLst>
                                            <p:cond delay="0"/>
                                          </p:stCondLst>
                                        </p:cTn>
                                        <p:tgtEl>
                                          <p:spTgt spid="199"/>
                                        </p:tgtEl>
                                        <p:attrNameLst>
                                          <p:attrName>style.visibility</p:attrName>
                                        </p:attrNameLst>
                                      </p:cBhvr>
                                      <p:to>
                                        <p:strVal val="visible"/>
                                      </p:to>
                                    </p:set>
                                    <p:animEffect transition="in" filter="wheel(1)">
                                      <p:cBhvr>
                                        <p:cTn id="113"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32" grpId="0" animBg="1"/>
      <p:bldP spid="33" grpId="0" animBg="1"/>
      <p:bldP spid="34" grpId="0" animBg="1"/>
      <p:bldP spid="35" grpId="0" animBg="1"/>
      <p:bldP spid="36" grpId="0" animBg="1"/>
      <p:bldP spid="37" grpId="0" animBg="1"/>
      <p:bldP spid="38" grpId="0" animBg="1"/>
      <p:bldP spid="39" grpId="0" animBg="1"/>
      <p:bldP spid="60" grpId="0" animBg="1"/>
      <p:bldP spid="61" grpId="0" animBg="1"/>
      <p:bldP spid="62" grpId="0" animBg="1"/>
      <p:bldP spid="63" grpId="0" animBg="1"/>
      <p:bldP spid="64" grpId="0" animBg="1"/>
      <p:bldP spid="65" grpId="0" animBg="1"/>
      <p:bldP spid="66" grpId="0" animBg="1"/>
      <p:bldP spid="67" grpId="0" animBg="1"/>
      <p:bldP spid="88" grpId="0" animBg="1"/>
      <p:bldP spid="89" grpId="0" animBg="1"/>
      <p:bldP spid="90" grpId="0" animBg="1"/>
      <p:bldP spid="91" grpId="0" animBg="1"/>
      <p:bldP spid="92" grpId="0" animBg="1"/>
      <p:bldP spid="93" grpId="0" animBg="1"/>
      <p:bldP spid="94" grpId="0" animBg="1"/>
      <p:bldP spid="95" grpId="0" animBg="1"/>
      <p:bldP spid="116" grpId="0" animBg="1"/>
      <p:bldP spid="117" grpId="0" animBg="1"/>
      <p:bldP spid="118" grpId="0" animBg="1"/>
      <p:bldP spid="119" grpId="0" animBg="1"/>
      <p:bldP spid="120" grpId="0" animBg="1"/>
      <p:bldP spid="121" grpId="0" animBg="1"/>
      <p:bldP spid="122" grpId="0" animBg="1"/>
      <p:bldP spid="123" grpId="0" animBg="1"/>
      <p:bldP spid="134" grpId="0" animBg="1"/>
      <p:bldP spid="135" grpId="0" animBg="1"/>
      <p:bldP spid="136" grpId="0" animBg="1"/>
      <p:bldP spid="137" grpId="0" animBg="1"/>
      <p:bldP spid="138" grpId="0" animBg="1"/>
      <p:bldP spid="139" grpId="0" animBg="1"/>
      <p:bldP spid="140" grpId="0" animBg="1"/>
      <p:bldP spid="141" grpId="0" animBg="1"/>
      <p:bldP spid="199" grpId="0" animBg="1"/>
      <p:bldP spid="20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2 RECAP</a:t>
            </a:r>
            <a:endParaRPr lang="en-US" dirty="0"/>
          </a:p>
        </p:txBody>
      </p:sp>
      <p:sp>
        <p:nvSpPr>
          <p:cNvPr id="3" name="Content Placeholder 2"/>
          <p:cNvSpPr>
            <a:spLocks noGrp="1"/>
          </p:cNvSpPr>
          <p:nvPr>
            <p:ph idx="1"/>
          </p:nvPr>
        </p:nvSpPr>
        <p:spPr/>
        <p:txBody>
          <a:bodyPr>
            <a:normAutofit/>
          </a:bodyPr>
          <a:lstStyle/>
          <a:p>
            <a:r>
              <a:rPr lang="en-US" sz="2400" dirty="0" smtClean="0"/>
              <a:t>People </a:t>
            </a:r>
            <a:r>
              <a:rPr lang="en-US" sz="2400" dirty="0"/>
              <a:t>showed automatic association between disfigurement and </a:t>
            </a:r>
            <a:r>
              <a:rPr lang="en-US" sz="2400" dirty="0" smtClean="0"/>
              <a:t>disease</a:t>
            </a:r>
          </a:p>
          <a:p>
            <a:r>
              <a:rPr lang="en-US" sz="2400" dirty="0"/>
              <a:t>People showed automatic association between </a:t>
            </a:r>
            <a:r>
              <a:rPr lang="en-US" sz="2400" dirty="0" smtClean="0"/>
              <a:t>obesity and harmless</a:t>
            </a:r>
          </a:p>
          <a:p>
            <a:r>
              <a:rPr lang="en-US" sz="2400" dirty="0" smtClean="0"/>
              <a:t>Found </a:t>
            </a:r>
            <a:r>
              <a:rPr lang="en-US" sz="2400" dirty="0" smtClean="0">
                <a:solidFill>
                  <a:schemeClr val="accent1"/>
                </a:solidFill>
              </a:rPr>
              <a:t>strong evidence </a:t>
            </a:r>
            <a:r>
              <a:rPr lang="en-US" sz="2400" dirty="0" smtClean="0"/>
              <a:t>that </a:t>
            </a:r>
            <a:r>
              <a:rPr lang="en-US" sz="2400" dirty="0" err="1" smtClean="0"/>
              <a:t>disfigurment</a:t>
            </a:r>
            <a:r>
              <a:rPr lang="en-US" sz="2400" dirty="0" smtClean="0"/>
              <a:t> is more strongly associated with infectious than obesity is</a:t>
            </a:r>
            <a:endParaRPr lang="en-US" sz="2400" dirty="0"/>
          </a:p>
        </p:txBody>
      </p:sp>
    </p:spTree>
    <p:extLst>
      <p:ext uri="{BB962C8B-B14F-4D97-AF65-F5344CB8AC3E}">
        <p14:creationId xmlns:p14="http://schemas.microsoft.com/office/powerpoint/2010/main" val="18889385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520778"/>
            <a:ext cx="7729728" cy="1767017"/>
          </a:xfrm>
        </p:spPr>
        <p:txBody>
          <a:bodyPr anchor="t">
            <a:noAutofit/>
          </a:bodyPr>
          <a:lstStyle/>
          <a:p>
            <a:r>
              <a:rPr lang="en-US" sz="2400" dirty="0"/>
              <a:t>Perceptual and cognitive systems are “designed” by natural selection to address recurring, fundamental </a:t>
            </a:r>
            <a:r>
              <a:rPr lang="en-US" sz="2400" dirty="0" smtClean="0"/>
              <a:t>challenges</a:t>
            </a:r>
            <a:r>
              <a:rPr lang="en-US" sz="2400" dirty="0"/>
              <a:t/>
            </a:r>
            <a:br>
              <a:rPr lang="en-US" sz="2400" dirty="0"/>
            </a:br>
            <a:endParaRPr lang="en-US" sz="2400" dirty="0"/>
          </a:p>
        </p:txBody>
      </p:sp>
      <p:sp>
        <p:nvSpPr>
          <p:cNvPr id="4" name="Rectangle 3"/>
          <p:cNvSpPr/>
          <p:nvPr/>
        </p:nvSpPr>
        <p:spPr>
          <a:xfrm>
            <a:off x="2231136" y="4287795"/>
            <a:ext cx="7729728" cy="646331"/>
          </a:xfrm>
          <a:prstGeom prst="rect">
            <a:avLst/>
          </a:prstGeom>
        </p:spPr>
        <p:txBody>
          <a:bodyPr wrap="square">
            <a:spAutoFit/>
          </a:bodyPr>
          <a:lstStyle/>
          <a:p>
            <a:r>
              <a:rPr lang="en-US" dirty="0" smtClean="0">
                <a:solidFill>
                  <a:srgbClr val="C00000"/>
                </a:solidFill>
              </a:rPr>
              <a:t>GIBSON,1979; MCARTHUR &amp; BARON,1983; NEUBERG &amp; SCHALLER, 2014</a:t>
            </a:r>
            <a:br>
              <a:rPr lang="en-US" dirty="0" smtClean="0">
                <a:solidFill>
                  <a:srgbClr val="C00000"/>
                </a:solidFill>
              </a:rPr>
            </a:br>
            <a:endParaRPr lang="en-US" dirty="0"/>
          </a:p>
        </p:txBody>
      </p:sp>
    </p:spTree>
    <p:extLst>
      <p:ext uri="{BB962C8B-B14F-4D97-AF65-F5344CB8AC3E}">
        <p14:creationId xmlns:p14="http://schemas.microsoft.com/office/powerpoint/2010/main" val="3347345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smtClean="0"/>
              <a:t>Study In progress: do people avoid others with stronger infectious disease cues?</a:t>
            </a:r>
            <a:endParaRPr lang="en-US" dirty="0"/>
          </a:p>
        </p:txBody>
      </p:sp>
    </p:spTree>
    <p:extLst>
      <p:ext uri="{BB962C8B-B14F-4D97-AF65-F5344CB8AC3E}">
        <p14:creationId xmlns:p14="http://schemas.microsoft.com/office/powerpoint/2010/main" val="1190035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would you feel about</a:t>
            </a:r>
            <a:br>
              <a:rPr lang="en-US" dirty="0"/>
            </a:br>
            <a:r>
              <a:rPr lang="en-US" dirty="0"/>
              <a:t>shaking hands with the man</a:t>
            </a:r>
            <a:br>
              <a:rPr lang="en-US" dirty="0"/>
            </a:br>
            <a:r>
              <a:rPr lang="en-US" dirty="0"/>
              <a:t>in the photo?</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22797097"/>
              </p:ext>
            </p:extLst>
          </p:nvPr>
        </p:nvGraphicFramePr>
        <p:xfrm>
          <a:off x="2230438" y="2638425"/>
          <a:ext cx="7731125" cy="3101975"/>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905" y="4925798"/>
            <a:ext cx="952683" cy="67068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612" y="4914900"/>
            <a:ext cx="952683" cy="68593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8319" y="4930143"/>
            <a:ext cx="952683" cy="670689"/>
          </a:xfrm>
          <a:prstGeom prst="rect">
            <a:avLst/>
          </a:prstGeom>
        </p:spPr>
      </p:pic>
    </p:spTree>
    <p:extLst>
      <p:ext uri="{BB962C8B-B14F-4D97-AF65-F5344CB8AC3E}">
        <p14:creationId xmlns:p14="http://schemas.microsoft.com/office/powerpoint/2010/main" val="3110048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Faces are a source of information</a:t>
            </a:r>
            <a:endParaRPr lang="en-US" dirty="0"/>
          </a:p>
        </p:txBody>
      </p:sp>
      <p:sp>
        <p:nvSpPr>
          <p:cNvPr id="3" name="Content Placeholder 2"/>
          <p:cNvSpPr>
            <a:spLocks noGrp="1"/>
          </p:cNvSpPr>
          <p:nvPr>
            <p:ph idx="1"/>
          </p:nvPr>
        </p:nvSpPr>
        <p:spPr/>
        <p:txBody>
          <a:bodyPr>
            <a:normAutofit/>
          </a:bodyPr>
          <a:lstStyle/>
          <a:p>
            <a:r>
              <a:rPr lang="en-US" sz="2400" dirty="0"/>
              <a:t>P</a:t>
            </a:r>
            <a:r>
              <a:rPr lang="en-US" sz="2400" dirty="0" smtClean="0"/>
              <a:t>eople evolved to use that information to reduce threats and capitalize on opportunities </a:t>
            </a:r>
            <a:r>
              <a:rPr lang="en-US" sz="2400" dirty="0" err="1" smtClean="0">
                <a:solidFill>
                  <a:srgbClr val="C00000"/>
                </a:solidFill>
              </a:rPr>
              <a:t>Neuberg</a:t>
            </a:r>
            <a:r>
              <a:rPr lang="en-US" sz="2400" dirty="0" smtClean="0">
                <a:solidFill>
                  <a:srgbClr val="C00000"/>
                </a:solidFill>
              </a:rPr>
              <a:t> &amp; Schaller, 2017</a:t>
            </a:r>
          </a:p>
          <a:p>
            <a:r>
              <a:rPr lang="en-US" sz="2400" dirty="0" smtClean="0"/>
              <a:t>It’s adaptive to look for and use that information, but people </a:t>
            </a:r>
            <a:r>
              <a:rPr lang="en-US" sz="2400" dirty="0" smtClean="0"/>
              <a:t>overdo it </a:t>
            </a:r>
            <a:r>
              <a:rPr lang="en-US" sz="2400" dirty="0" smtClean="0"/>
              <a:t>(i.e., stereotyping and prejudice)</a:t>
            </a:r>
          </a:p>
          <a:p>
            <a:r>
              <a:rPr lang="en-US" sz="2400" dirty="0" smtClean="0"/>
              <a:t>How do people use face information and context together?</a:t>
            </a:r>
          </a:p>
        </p:txBody>
      </p:sp>
    </p:spTree>
    <p:extLst>
      <p:ext uri="{BB962C8B-B14F-4D97-AF65-F5344CB8AC3E}">
        <p14:creationId xmlns:p14="http://schemas.microsoft.com/office/powerpoint/2010/main" val="6504634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Evolutionary social psychology lab</a:t>
            </a:r>
            <a:endParaRPr lang="en-US" sz="2400" dirty="0"/>
          </a:p>
        </p:txBody>
      </p:sp>
      <p:sp>
        <p:nvSpPr>
          <p:cNvPr id="3" name="TextBox 2"/>
          <p:cNvSpPr txBox="1"/>
          <p:nvPr/>
        </p:nvSpPr>
        <p:spPr>
          <a:xfrm>
            <a:off x="7507948" y="2291348"/>
            <a:ext cx="2452916" cy="4154984"/>
          </a:xfrm>
          <a:prstGeom prst="rect">
            <a:avLst/>
          </a:prstGeom>
          <a:noFill/>
        </p:spPr>
        <p:txBody>
          <a:bodyPr wrap="none" rtlCol="0">
            <a:spAutoFit/>
          </a:bodyPr>
          <a:lstStyle/>
          <a:p>
            <a:r>
              <a:rPr lang="en-US" sz="2400" u="sng" dirty="0" err="1" smtClean="0">
                <a:ea typeface="MS Reference Sans Serif" charset="0"/>
                <a:cs typeface="MS Reference Sans Serif" charset="0"/>
              </a:rPr>
              <a:t>Reseach</a:t>
            </a:r>
            <a:r>
              <a:rPr lang="en-US" sz="2400" u="sng" dirty="0" smtClean="0">
                <a:ea typeface="MS Reference Sans Serif" charset="0"/>
                <a:cs typeface="MS Reference Sans Serif" charset="0"/>
              </a:rPr>
              <a:t> assistants</a:t>
            </a:r>
          </a:p>
          <a:p>
            <a:r>
              <a:rPr lang="en-US" sz="2400" dirty="0" smtClean="0">
                <a:ea typeface="MS Reference Sans Serif" charset="0"/>
                <a:cs typeface="MS Reference Sans Serif" charset="0"/>
              </a:rPr>
              <a:t>Emily Jones</a:t>
            </a:r>
          </a:p>
          <a:p>
            <a:r>
              <a:rPr lang="en-US" sz="2400" dirty="0" smtClean="0">
                <a:ea typeface="MS Reference Sans Serif" charset="0"/>
                <a:cs typeface="MS Reference Sans Serif" charset="0"/>
              </a:rPr>
              <a:t>Isabel Osgood</a:t>
            </a:r>
            <a:endParaRPr lang="en-US" sz="2400" dirty="0">
              <a:ea typeface="MS Reference Sans Serif" charset="0"/>
              <a:cs typeface="MS Reference Sans Serif" charset="0"/>
            </a:endParaRPr>
          </a:p>
          <a:p>
            <a:r>
              <a:rPr lang="en-US" sz="2400" dirty="0" smtClean="0">
                <a:ea typeface="MS Reference Sans Serif" charset="0"/>
                <a:cs typeface="MS Reference Sans Serif" charset="0"/>
              </a:rPr>
              <a:t>Tyler </a:t>
            </a:r>
            <a:r>
              <a:rPr lang="en-US" sz="2400" dirty="0" err="1" smtClean="0">
                <a:ea typeface="MS Reference Sans Serif" charset="0"/>
                <a:cs typeface="MS Reference Sans Serif" charset="0"/>
              </a:rPr>
              <a:t>Aman</a:t>
            </a:r>
            <a:endParaRPr lang="en-US" sz="2400" dirty="0" smtClean="0">
              <a:ea typeface="MS Reference Sans Serif" charset="0"/>
              <a:cs typeface="MS Reference Sans Serif" charset="0"/>
            </a:endParaRPr>
          </a:p>
          <a:p>
            <a:r>
              <a:rPr lang="en-US" sz="2400" dirty="0" smtClean="0">
                <a:ea typeface="MS Reference Sans Serif" charset="0"/>
                <a:cs typeface="MS Reference Sans Serif" charset="0"/>
              </a:rPr>
              <a:t>Megan </a:t>
            </a:r>
            <a:r>
              <a:rPr lang="en-US" sz="2400" dirty="0" err="1" smtClean="0">
                <a:ea typeface="MS Reference Sans Serif" charset="0"/>
                <a:cs typeface="MS Reference Sans Serif" charset="0"/>
              </a:rPr>
              <a:t>Mulhinch</a:t>
            </a:r>
            <a:endParaRPr lang="en-US" sz="2400" dirty="0" smtClean="0">
              <a:ea typeface="MS Reference Sans Serif" charset="0"/>
              <a:cs typeface="MS Reference Sans Serif" charset="0"/>
            </a:endParaRPr>
          </a:p>
          <a:p>
            <a:r>
              <a:rPr lang="en-US" sz="2400" dirty="0" smtClean="0">
                <a:ea typeface="MS Reference Sans Serif" charset="0"/>
                <a:cs typeface="MS Reference Sans Serif" charset="0"/>
              </a:rPr>
              <a:t>Emily Dyke</a:t>
            </a:r>
          </a:p>
          <a:p>
            <a:r>
              <a:rPr lang="en-US" sz="2400" dirty="0" err="1" smtClean="0">
                <a:ea typeface="MS Reference Sans Serif" charset="0"/>
                <a:cs typeface="MS Reference Sans Serif" charset="0"/>
              </a:rPr>
              <a:t>Shyryn</a:t>
            </a:r>
            <a:r>
              <a:rPr lang="en-US" sz="2400" dirty="0" smtClean="0">
                <a:ea typeface="MS Reference Sans Serif" charset="0"/>
                <a:cs typeface="MS Reference Sans Serif" charset="0"/>
              </a:rPr>
              <a:t> </a:t>
            </a:r>
            <a:r>
              <a:rPr lang="en-US" sz="2400" dirty="0" err="1" smtClean="0">
                <a:ea typeface="MS Reference Sans Serif" charset="0"/>
                <a:cs typeface="MS Reference Sans Serif" charset="0"/>
              </a:rPr>
              <a:t>Borgol</a:t>
            </a:r>
            <a:endParaRPr lang="en-US" sz="2400" dirty="0" smtClean="0">
              <a:ea typeface="MS Reference Sans Serif" charset="0"/>
              <a:cs typeface="MS Reference Sans Serif" charset="0"/>
            </a:endParaRPr>
          </a:p>
          <a:p>
            <a:r>
              <a:rPr lang="en-US" sz="2400" dirty="0">
                <a:ea typeface="MS Reference Sans Serif" charset="0"/>
                <a:cs typeface="MS Reference Sans Serif" charset="0"/>
              </a:rPr>
              <a:t>Michelle </a:t>
            </a:r>
            <a:r>
              <a:rPr lang="en-US" sz="2400" dirty="0" smtClean="0">
                <a:ea typeface="MS Reference Sans Serif" charset="0"/>
                <a:cs typeface="MS Reference Sans Serif" charset="0"/>
              </a:rPr>
              <a:t>Conklin</a:t>
            </a:r>
          </a:p>
          <a:p>
            <a:r>
              <a:rPr lang="en-US" sz="2400" dirty="0" smtClean="0">
                <a:ea typeface="MS Reference Sans Serif" charset="0"/>
                <a:cs typeface="MS Reference Sans Serif" charset="0"/>
              </a:rPr>
              <a:t>Amanda </a:t>
            </a:r>
            <a:r>
              <a:rPr lang="en-US" sz="2400" dirty="0" err="1" smtClean="0">
                <a:ea typeface="MS Reference Sans Serif" charset="0"/>
                <a:cs typeface="MS Reference Sans Serif" charset="0"/>
              </a:rPr>
              <a:t>Yoo</a:t>
            </a:r>
            <a:endParaRPr lang="en-US" sz="2400" dirty="0" smtClean="0">
              <a:ea typeface="MS Reference Sans Serif" charset="0"/>
              <a:cs typeface="MS Reference Sans Serif" charset="0"/>
            </a:endParaRPr>
          </a:p>
          <a:p>
            <a:r>
              <a:rPr lang="en-US" sz="2400" dirty="0" smtClean="0">
                <a:ea typeface="MS Reference Sans Serif" charset="0"/>
                <a:cs typeface="MS Reference Sans Serif" charset="0"/>
              </a:rPr>
              <a:t>Briana Travis</a:t>
            </a:r>
          </a:p>
          <a:p>
            <a:r>
              <a:rPr lang="en-US" sz="2400" dirty="0" smtClean="0">
                <a:ea typeface="MS Reference Sans Serif" charset="0"/>
                <a:cs typeface="MS Reference Sans Serif" charset="0"/>
              </a:rPr>
              <a:t>Briana Bowen</a:t>
            </a:r>
          </a:p>
        </p:txBody>
      </p:sp>
      <p:sp>
        <p:nvSpPr>
          <p:cNvPr id="4" name="TextBox 3"/>
          <p:cNvSpPr txBox="1"/>
          <p:nvPr/>
        </p:nvSpPr>
        <p:spPr>
          <a:xfrm>
            <a:off x="2231136" y="2291348"/>
            <a:ext cx="2307683" cy="2677656"/>
          </a:xfrm>
          <a:prstGeom prst="rect">
            <a:avLst/>
          </a:prstGeom>
          <a:noFill/>
        </p:spPr>
        <p:txBody>
          <a:bodyPr wrap="none" rtlCol="0">
            <a:spAutoFit/>
          </a:bodyPr>
          <a:lstStyle/>
          <a:p>
            <a:r>
              <a:rPr lang="en-US" sz="2400" u="sng" dirty="0" smtClean="0">
                <a:ea typeface="MS Reference Sans Serif" charset="0"/>
                <a:cs typeface="MS Reference Sans Serif" charset="0"/>
              </a:rPr>
              <a:t>Lab and friends</a:t>
            </a:r>
          </a:p>
          <a:p>
            <a:r>
              <a:rPr lang="en-US" sz="2400" dirty="0" smtClean="0">
                <a:ea typeface="MS Reference Sans Serif" charset="0"/>
                <a:cs typeface="MS Reference Sans Serif" charset="0"/>
              </a:rPr>
              <a:t>Joshua Ackerman</a:t>
            </a:r>
          </a:p>
          <a:p>
            <a:r>
              <a:rPr lang="en-US" sz="2400" dirty="0" smtClean="0">
                <a:ea typeface="MS Reference Sans Serif" charset="0"/>
                <a:cs typeface="MS Reference Sans Serif" charset="0"/>
              </a:rPr>
              <a:t>Oliver </a:t>
            </a:r>
            <a:r>
              <a:rPr lang="en-US" sz="2400" dirty="0" err="1" smtClean="0">
                <a:ea typeface="MS Reference Sans Serif" charset="0"/>
                <a:cs typeface="MS Reference Sans Serif" charset="0"/>
              </a:rPr>
              <a:t>Sng</a:t>
            </a:r>
            <a:endParaRPr lang="en-US" sz="2400" dirty="0" smtClean="0">
              <a:ea typeface="MS Reference Sans Serif" charset="0"/>
              <a:cs typeface="MS Reference Sans Serif" charset="0"/>
            </a:endParaRPr>
          </a:p>
          <a:p>
            <a:r>
              <a:rPr lang="en-US" sz="2400" dirty="0" smtClean="0">
                <a:ea typeface="MS Reference Sans Serif" charset="0"/>
                <a:cs typeface="MS Reference Sans Serif" charset="0"/>
              </a:rPr>
              <a:t>Iris Wang</a:t>
            </a:r>
          </a:p>
          <a:p>
            <a:r>
              <a:rPr lang="en-US" sz="2400" dirty="0" smtClean="0">
                <a:ea typeface="MS Reference Sans Serif" charset="0"/>
                <a:cs typeface="MS Reference Sans Serif" charset="0"/>
              </a:rPr>
              <a:t>Spencer Dobbs</a:t>
            </a:r>
          </a:p>
          <a:p>
            <a:r>
              <a:rPr lang="en-US" sz="2400" dirty="0" err="1" smtClean="0">
                <a:ea typeface="MS Reference Sans Serif" charset="0"/>
                <a:cs typeface="MS Reference Sans Serif" charset="0"/>
              </a:rPr>
              <a:t>Yuching</a:t>
            </a:r>
            <a:r>
              <a:rPr lang="en-US" sz="2400" dirty="0" smtClean="0">
                <a:ea typeface="MS Reference Sans Serif" charset="0"/>
                <a:cs typeface="MS Reference Sans Serif" charset="0"/>
              </a:rPr>
              <a:t> Lin</a:t>
            </a:r>
          </a:p>
          <a:p>
            <a:endParaRPr lang="en-US" sz="2400" dirty="0" smtClean="0">
              <a:ea typeface="MS Reference Sans Serif" charset="0"/>
              <a:cs typeface="MS Reference Sans Serif" charset="0"/>
            </a:endParaRPr>
          </a:p>
        </p:txBody>
      </p:sp>
      <p:sp>
        <p:nvSpPr>
          <p:cNvPr id="5" name="TextBox 4"/>
          <p:cNvSpPr txBox="1"/>
          <p:nvPr/>
        </p:nvSpPr>
        <p:spPr>
          <a:xfrm>
            <a:off x="2231136" y="4969004"/>
            <a:ext cx="4951390" cy="1384995"/>
          </a:xfrm>
          <a:prstGeom prst="rect">
            <a:avLst/>
          </a:prstGeom>
          <a:noFill/>
        </p:spPr>
        <p:txBody>
          <a:bodyPr wrap="square" rtlCol="0">
            <a:spAutoFit/>
          </a:bodyPr>
          <a:lstStyle/>
          <a:p>
            <a:r>
              <a:rPr lang="en-US" sz="2800" dirty="0" smtClean="0">
                <a:ea typeface="MS Reference Sans Serif" charset="0"/>
                <a:cs typeface="MS Reference Sans Serif" charset="0"/>
              </a:rPr>
              <a:t>Download these slides @ OSF Nicholas Michalak </a:t>
            </a:r>
            <a:r>
              <a:rPr lang="en-US" sz="2800" dirty="0" smtClean="0">
                <a:solidFill>
                  <a:srgbClr val="C00000"/>
                </a:solidFill>
                <a:ea typeface="MS Reference Sans Serif" charset="0"/>
                <a:cs typeface="MS Reference Sans Serif" charset="0"/>
              </a:rPr>
              <a:t>https://</a:t>
            </a:r>
            <a:r>
              <a:rPr lang="en-US" sz="2800" dirty="0" err="1" smtClean="0">
                <a:solidFill>
                  <a:srgbClr val="C00000"/>
                </a:solidFill>
                <a:ea typeface="MS Reference Sans Serif" charset="0"/>
                <a:cs typeface="MS Reference Sans Serif" charset="0"/>
              </a:rPr>
              <a:t>osf.io</a:t>
            </a:r>
            <a:r>
              <a:rPr lang="en-US" sz="2800" dirty="0" smtClean="0">
                <a:solidFill>
                  <a:srgbClr val="C00000"/>
                </a:solidFill>
                <a:ea typeface="MS Reference Sans Serif" charset="0"/>
                <a:cs typeface="MS Reference Sans Serif" charset="0"/>
              </a:rPr>
              <a:t>/gb5xj/</a:t>
            </a:r>
            <a:endParaRPr lang="en-US" sz="2800" dirty="0">
              <a:solidFill>
                <a:srgbClr val="C00000"/>
              </a:solidFill>
              <a:ea typeface="MS Reference Sans Serif" charset="0"/>
              <a:cs typeface="MS Reference Sans Serif" charset="0"/>
            </a:endParaRPr>
          </a:p>
        </p:txBody>
      </p:sp>
    </p:spTree>
    <p:extLst>
      <p:ext uri="{BB962C8B-B14F-4D97-AF65-F5344CB8AC3E}">
        <p14:creationId xmlns:p14="http://schemas.microsoft.com/office/powerpoint/2010/main" val="5739609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60967" y="2659559"/>
            <a:ext cx="2587503" cy="769441"/>
          </a:xfrm>
          <a:prstGeom prst="rect">
            <a:avLst/>
          </a:prstGeom>
          <a:noFill/>
        </p:spPr>
        <p:txBody>
          <a:bodyPr wrap="none" rtlCol="0">
            <a:spAutoFit/>
          </a:bodyPr>
          <a:lstStyle/>
          <a:p>
            <a:r>
              <a:rPr lang="en-US" sz="4400" dirty="0" smtClean="0">
                <a:ea typeface="MS Reference Sans Serif" charset="0"/>
                <a:cs typeface="MS Reference Sans Serif" charset="0"/>
              </a:rPr>
              <a:t>Thank you</a:t>
            </a:r>
          </a:p>
        </p:txBody>
      </p:sp>
      <p:sp>
        <p:nvSpPr>
          <p:cNvPr id="4" name="Rectangle 3"/>
          <p:cNvSpPr/>
          <p:nvPr/>
        </p:nvSpPr>
        <p:spPr>
          <a:xfrm>
            <a:off x="4760967" y="3429000"/>
            <a:ext cx="2746265" cy="461665"/>
          </a:xfrm>
          <a:prstGeom prst="rect">
            <a:avLst/>
          </a:prstGeom>
        </p:spPr>
        <p:txBody>
          <a:bodyPr wrap="none">
            <a:spAutoFit/>
          </a:bodyPr>
          <a:lstStyle/>
          <a:p>
            <a:r>
              <a:rPr lang="en-US" sz="2400" dirty="0" err="1">
                <a:solidFill>
                  <a:srgbClr val="C00000"/>
                </a:solidFill>
                <a:ea typeface="MS Reference Sans Serif" charset="0"/>
                <a:cs typeface="MS Reference Sans Serif" charset="0"/>
              </a:rPr>
              <a:t>nickmm@umich.edu</a:t>
            </a:r>
            <a:endParaRPr lang="en-US" sz="2400" dirty="0">
              <a:solidFill>
                <a:srgbClr val="C00000"/>
              </a:solidFill>
            </a:endParaRPr>
          </a:p>
        </p:txBody>
      </p:sp>
    </p:spTree>
    <p:extLst>
      <p:ext uri="{BB962C8B-B14F-4D97-AF65-F5344CB8AC3E}">
        <p14:creationId xmlns:p14="http://schemas.microsoft.com/office/powerpoint/2010/main" val="600826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a:t>Infectious disease is an enduring, predictable feature of the environment.</a:t>
            </a:r>
          </a:p>
        </p:txBody>
      </p:sp>
      <p:sp>
        <p:nvSpPr>
          <p:cNvPr id="5" name="Rectangle 4"/>
          <p:cNvSpPr/>
          <p:nvPr/>
        </p:nvSpPr>
        <p:spPr>
          <a:xfrm>
            <a:off x="2231136" y="4023360"/>
            <a:ext cx="7729728" cy="369332"/>
          </a:xfrm>
          <a:prstGeom prst="rect">
            <a:avLst/>
          </a:prstGeom>
        </p:spPr>
        <p:txBody>
          <a:bodyPr wrap="square">
            <a:spAutoFit/>
          </a:bodyPr>
          <a:lstStyle/>
          <a:p>
            <a:r>
              <a:rPr lang="en-US" dirty="0" smtClean="0">
                <a:solidFill>
                  <a:srgbClr val="C00000"/>
                </a:solidFill>
              </a:rPr>
              <a:t>MURRAY &amp; SCHALLER, 2015</a:t>
            </a:r>
            <a:endParaRPr lang="en-US" dirty="0">
              <a:solidFill>
                <a:srgbClr val="C00000"/>
              </a:solidFill>
            </a:endParaRPr>
          </a:p>
        </p:txBody>
      </p:sp>
    </p:spTree>
    <p:extLst>
      <p:ext uri="{BB962C8B-B14F-4D97-AF65-F5344CB8AC3E}">
        <p14:creationId xmlns:p14="http://schemas.microsoft.com/office/powerpoint/2010/main" val="19248179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434281"/>
            <a:ext cx="7729728" cy="1589079"/>
          </a:xfrm>
        </p:spPr>
        <p:txBody>
          <a:bodyPr>
            <a:normAutofit/>
          </a:bodyPr>
          <a:lstStyle/>
          <a:p>
            <a:r>
              <a:rPr lang="en-US" dirty="0"/>
              <a:t>Biological systems are “designed” to detect and reduce pathogen threats.</a:t>
            </a:r>
          </a:p>
        </p:txBody>
      </p:sp>
      <p:sp>
        <p:nvSpPr>
          <p:cNvPr id="5" name="Rectangle 4"/>
          <p:cNvSpPr/>
          <p:nvPr/>
        </p:nvSpPr>
        <p:spPr>
          <a:xfrm>
            <a:off x="2231136" y="4023360"/>
            <a:ext cx="7729728" cy="369332"/>
          </a:xfrm>
          <a:prstGeom prst="rect">
            <a:avLst/>
          </a:prstGeom>
        </p:spPr>
        <p:txBody>
          <a:bodyPr wrap="square">
            <a:spAutoFit/>
          </a:bodyPr>
          <a:lstStyle/>
          <a:p>
            <a:r>
              <a:rPr lang="en-US" dirty="0" smtClean="0">
                <a:solidFill>
                  <a:srgbClr val="C00000"/>
                </a:solidFill>
              </a:rPr>
              <a:t>NESSE, 2005; MURRAY &amp; SCHALLER, 2015</a:t>
            </a:r>
            <a:endParaRPr lang="en-US" dirty="0">
              <a:solidFill>
                <a:srgbClr val="C00000"/>
              </a:solidFill>
            </a:endParaRPr>
          </a:p>
        </p:txBody>
      </p:sp>
    </p:spTree>
    <p:extLst>
      <p:ext uri="{BB962C8B-B14F-4D97-AF65-F5344CB8AC3E}">
        <p14:creationId xmlns:p14="http://schemas.microsoft.com/office/powerpoint/2010/main" val="545701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8303" y="3674184"/>
            <a:ext cx="5420478" cy="2169187"/>
          </a:xfrm>
        </p:spPr>
        <p:txBody>
          <a:bodyPr>
            <a:normAutofit fontScale="90000"/>
          </a:bodyPr>
          <a:lstStyle/>
          <a:p>
            <a:r>
              <a:rPr lang="en-US" cap="none" dirty="0" smtClean="0"/>
              <a:t>23/25 (92%) OF MOST DEADLY INFECTIOUS DISEASES CAUSE SYMPTOMS VISIBLE IN THE FACE.</a:t>
            </a:r>
            <a:endParaRPr lang="en-US" cap="none" dirty="0"/>
          </a:p>
        </p:txBody>
      </p:sp>
      <p:sp>
        <p:nvSpPr>
          <p:cNvPr id="5" name="Rectangle 4"/>
          <p:cNvSpPr/>
          <p:nvPr/>
        </p:nvSpPr>
        <p:spPr>
          <a:xfrm>
            <a:off x="5938303" y="5858294"/>
            <a:ext cx="5420478" cy="646331"/>
          </a:xfrm>
          <a:prstGeom prst="rect">
            <a:avLst/>
          </a:prstGeom>
        </p:spPr>
        <p:txBody>
          <a:bodyPr wrap="square">
            <a:spAutoFit/>
          </a:bodyPr>
          <a:lstStyle/>
          <a:p>
            <a:r>
              <a:rPr lang="en-US" dirty="0" smtClean="0">
                <a:solidFill>
                  <a:srgbClr val="C00000"/>
                </a:solidFill>
              </a:rPr>
              <a:t>RYAN, OATEN, STEVENSON, &amp; CASE, 2012;  WOLFE, PANOSIAN, &amp; DIAMOND, 2007</a:t>
            </a:r>
            <a:endParaRPr lang="en-US" dirty="0">
              <a:solidFill>
                <a:srgbClr val="C00000"/>
              </a:solidFill>
            </a:endParaRPr>
          </a:p>
        </p:txBody>
      </p:sp>
      <p:sp>
        <p:nvSpPr>
          <p:cNvPr id="11" name="Rectangle 10"/>
          <p:cNvSpPr/>
          <p:nvPr/>
        </p:nvSpPr>
        <p:spPr>
          <a:xfrm>
            <a:off x="1952414" y="6269787"/>
            <a:ext cx="2187908" cy="400110"/>
          </a:xfrm>
          <a:prstGeom prst="rect">
            <a:avLst/>
          </a:prstGeom>
        </p:spPr>
        <p:txBody>
          <a:bodyPr wrap="square">
            <a:spAutoFit/>
          </a:bodyPr>
          <a:lstStyle/>
          <a:p>
            <a:r>
              <a:rPr lang="en-US" sz="2000" dirty="0" smtClean="0">
                <a:latin typeface="MS Reference Sans Serif" charset="0"/>
                <a:ea typeface="MS Reference Sans Serif" charset="0"/>
                <a:cs typeface="MS Reference Sans Serif" charset="0"/>
              </a:rPr>
              <a:t>YELLOW FEVER</a:t>
            </a:r>
            <a:endParaRPr lang="en-US" sz="2000" dirty="0"/>
          </a:p>
        </p:txBody>
      </p:sp>
      <p:sp>
        <p:nvSpPr>
          <p:cNvPr id="12" name="Rectangle 11"/>
          <p:cNvSpPr/>
          <p:nvPr/>
        </p:nvSpPr>
        <p:spPr>
          <a:xfrm>
            <a:off x="2432936" y="2835351"/>
            <a:ext cx="1226865" cy="400110"/>
          </a:xfrm>
          <a:prstGeom prst="rect">
            <a:avLst/>
          </a:prstGeom>
        </p:spPr>
        <p:txBody>
          <a:bodyPr wrap="square">
            <a:spAutoFit/>
          </a:bodyPr>
          <a:lstStyle/>
          <a:p>
            <a:r>
              <a:rPr lang="en-US" sz="2000" dirty="0" smtClean="0">
                <a:latin typeface="MS Reference Sans Serif" charset="0"/>
                <a:ea typeface="MS Reference Sans Serif" charset="0"/>
                <a:cs typeface="MS Reference Sans Serif" charset="0"/>
              </a:rPr>
              <a:t>MUMPS</a:t>
            </a:r>
            <a:endParaRPr lang="en-US" sz="2000" dirty="0"/>
          </a:p>
        </p:txBody>
      </p:sp>
      <p:sp>
        <p:nvSpPr>
          <p:cNvPr id="13" name="Rectangle 12"/>
          <p:cNvSpPr/>
          <p:nvPr/>
        </p:nvSpPr>
        <p:spPr>
          <a:xfrm>
            <a:off x="8666128" y="2835351"/>
            <a:ext cx="1466051" cy="400110"/>
          </a:xfrm>
          <a:prstGeom prst="rect">
            <a:avLst/>
          </a:prstGeom>
        </p:spPr>
        <p:txBody>
          <a:bodyPr wrap="square">
            <a:spAutoFit/>
          </a:bodyPr>
          <a:lstStyle/>
          <a:p>
            <a:r>
              <a:rPr lang="en-US" sz="2000" dirty="0" smtClean="0">
                <a:latin typeface="MS Reference Sans Serif" charset="0"/>
                <a:ea typeface="MS Reference Sans Serif" charset="0"/>
                <a:cs typeface="MS Reference Sans Serif" charset="0"/>
              </a:rPr>
              <a:t>MEASLES</a:t>
            </a:r>
            <a:endParaRPr lang="en-US" sz="2000" dirty="0"/>
          </a:p>
        </p:txBody>
      </p:sp>
      <p:pic>
        <p:nvPicPr>
          <p:cNvPr id="15" name="Picture 14"/>
          <p:cNvPicPr>
            <a:picLocks noChangeAspect="1"/>
          </p:cNvPicPr>
          <p:nvPr/>
        </p:nvPicPr>
        <p:blipFill>
          <a:blip r:embed="rId3"/>
          <a:stretch>
            <a:fillRect/>
          </a:stretch>
        </p:blipFill>
        <p:spPr>
          <a:xfrm>
            <a:off x="7439527" y="313033"/>
            <a:ext cx="3919255" cy="2522499"/>
          </a:xfrm>
          <a:prstGeom prst="rect">
            <a:avLst/>
          </a:prstGeom>
        </p:spPr>
      </p:pic>
      <p:pic>
        <p:nvPicPr>
          <p:cNvPr id="16" name="Picture 15"/>
          <p:cNvPicPr>
            <a:picLocks noChangeAspect="1"/>
          </p:cNvPicPr>
          <p:nvPr/>
        </p:nvPicPr>
        <p:blipFill>
          <a:blip r:embed="rId4"/>
          <a:stretch>
            <a:fillRect/>
          </a:stretch>
        </p:blipFill>
        <p:spPr>
          <a:xfrm>
            <a:off x="871961" y="313033"/>
            <a:ext cx="4348825" cy="2522318"/>
          </a:xfrm>
          <a:prstGeom prst="rect">
            <a:avLst/>
          </a:prstGeom>
        </p:spPr>
      </p:pic>
      <p:pic>
        <p:nvPicPr>
          <p:cNvPr id="14" name="Picture 13"/>
          <p:cNvPicPr>
            <a:picLocks noChangeAspect="1"/>
          </p:cNvPicPr>
          <p:nvPr/>
        </p:nvPicPr>
        <p:blipFill>
          <a:blip r:embed="rId5"/>
          <a:stretch>
            <a:fillRect/>
          </a:stretch>
        </p:blipFill>
        <p:spPr>
          <a:xfrm>
            <a:off x="871961" y="3312586"/>
            <a:ext cx="4348825" cy="2957201"/>
          </a:xfrm>
          <a:prstGeom prst="rect">
            <a:avLst/>
          </a:prstGeom>
        </p:spPr>
      </p:pic>
    </p:spTree>
    <p:extLst>
      <p:ext uri="{BB962C8B-B14F-4D97-AF65-F5344CB8AC3E}">
        <p14:creationId xmlns:p14="http://schemas.microsoft.com/office/powerpoint/2010/main" val="1556846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4822</TotalTime>
  <Words>2900</Words>
  <Application>Microsoft Macintosh PowerPoint</Application>
  <PresentationFormat>Widescreen</PresentationFormat>
  <Paragraphs>421</Paragraphs>
  <Slides>64</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Cambria Math</vt:lpstr>
      <vt:lpstr>Gill Sans MT</vt:lpstr>
      <vt:lpstr>Helvetica</vt:lpstr>
      <vt:lpstr>Mangal</vt:lpstr>
      <vt:lpstr>MS Reference Sans Serif</vt:lpstr>
      <vt:lpstr>Parcel</vt:lpstr>
      <vt:lpstr>Infectious disease has many faces: Are they all the same?</vt:lpstr>
      <vt:lpstr>Solomon Asch (1946)</vt:lpstr>
      <vt:lpstr>Solomon Asch (1946)</vt:lpstr>
      <vt:lpstr>People form first impressions from faces quickly and automatically</vt:lpstr>
      <vt:lpstr>Faces are a source of information</vt:lpstr>
      <vt:lpstr>Perceptual and cognitive systems are “designed” by natural selection to address recurring, fundamental challenges </vt:lpstr>
      <vt:lpstr>Infectious disease is an enduring, predictable feature of the environment.</vt:lpstr>
      <vt:lpstr>Biological systems are “designed” to detect and reduce pathogen threats.</vt:lpstr>
      <vt:lpstr>23/25 (92%) OF MOST DEADLY INFECTIOUS DISEASES CAUSE SYMPTOMS VISIBLE IN THE FACE.</vt:lpstr>
      <vt:lpstr>Symptoms of infectious disease vary a lot across diseases and individuals: perceivers can’t always be accurate</vt:lpstr>
      <vt:lpstr>PEOPLE RESPOND TO ANOMALOUS FACIAL FEATURES AS IF THESE FEATURES CUE INFECTIOUS DISEASE</vt:lpstr>
      <vt:lpstr>Which person looks more infected to you?</vt:lpstr>
      <vt:lpstr>Obesity isn’t such a clear infectious disease cue</vt:lpstr>
      <vt:lpstr>researchers often test one anomalous cue at a time</vt:lpstr>
      <vt:lpstr>Do some superficial facial features better represent infectious disease than others?</vt:lpstr>
      <vt:lpstr>Facial disfigurement better represents infectious disease than obesity does</vt:lpstr>
      <vt:lpstr>Grounding the Behavioral Immune System in Mental and Physiological Processes</vt:lpstr>
      <vt:lpstr>PowerPoint Presentation</vt:lpstr>
      <vt:lpstr>Disease-health IAT: OBESE WEIGHT targets</vt:lpstr>
      <vt:lpstr>PowerPoint Presentation</vt:lpstr>
      <vt:lpstr>PowerPoint Presentation</vt:lpstr>
      <vt:lpstr>PowerPoint Presentation</vt:lpstr>
      <vt:lpstr>PowerPoint Presentation</vt:lpstr>
      <vt:lpstr>PowerPoint Presentation</vt:lpstr>
      <vt:lpstr>ANALYZING IAT DATA WITH A LINEAR MIXED EFFECTS MODEL</vt:lpstr>
      <vt:lpstr>PowerPoint Presentation</vt:lpstr>
      <vt:lpstr>Disease-health IAT: DISFIGURED targets</vt:lpstr>
      <vt:lpstr>PowerPoint Presentation</vt:lpstr>
      <vt:lpstr>PowerPoint Presentation</vt:lpstr>
      <vt:lpstr>PowerPoint Presentation</vt:lpstr>
      <vt:lpstr>PowerPoint Presentation</vt:lpstr>
      <vt:lpstr>PowerPoint Presentation</vt:lpstr>
      <vt:lpstr>PowerPoint Presentation</vt:lpstr>
      <vt:lpstr>EXPLORATORY ANALYSIS RECAP</vt:lpstr>
      <vt:lpstr>EXPLORATORY ANALYSIS LIMITATIONS</vt:lpstr>
      <vt:lpstr>Study 1: Infectious-Harmless IAT</vt:lpstr>
      <vt:lpstr>Study 1: Infectious-Harmless IAT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1 RECAP</vt:lpstr>
      <vt:lpstr>Study 2: Infectious-Harmless IAT</vt:lpstr>
      <vt:lpstr>Study 2: Infectious-Harmless IAT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2 RECAP</vt:lpstr>
      <vt:lpstr>Study In progress: do people avoid others with stronger infectious disease cues?</vt:lpstr>
      <vt:lpstr>How would you feel about shaking hands with the man in the photo?</vt:lpstr>
      <vt:lpstr>Faces are a source of information</vt:lpstr>
      <vt:lpstr>Evolutionary social psychology lab</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Michalak</dc:creator>
  <cp:lastModifiedBy>Nicholas Michalak</cp:lastModifiedBy>
  <cp:revision>80</cp:revision>
  <dcterms:created xsi:type="dcterms:W3CDTF">2017-11-05T15:06:01Z</dcterms:created>
  <dcterms:modified xsi:type="dcterms:W3CDTF">2017-11-11T15:14:21Z</dcterms:modified>
</cp:coreProperties>
</file>